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21"/>
  </p:notesMasterIdLst>
  <p:handoutMasterIdLst>
    <p:handoutMasterId r:id="rId22"/>
  </p:handoutMasterIdLst>
  <p:sldIdLst>
    <p:sldId id="305" r:id="rId2"/>
    <p:sldId id="291" r:id="rId3"/>
    <p:sldId id="530" r:id="rId4"/>
    <p:sldId id="532" r:id="rId5"/>
    <p:sldId id="531" r:id="rId6"/>
    <p:sldId id="535" r:id="rId7"/>
    <p:sldId id="534" r:id="rId8"/>
    <p:sldId id="536" r:id="rId9"/>
    <p:sldId id="538" r:id="rId10"/>
    <p:sldId id="539" r:id="rId11"/>
    <p:sldId id="480" r:id="rId12"/>
    <p:sldId id="540" r:id="rId13"/>
    <p:sldId id="541" r:id="rId14"/>
    <p:sldId id="543" r:id="rId15"/>
    <p:sldId id="544" r:id="rId16"/>
    <p:sldId id="546" r:id="rId17"/>
    <p:sldId id="548" r:id="rId18"/>
    <p:sldId id="551" r:id="rId19"/>
    <p:sldId id="550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0000"/>
    <a:srgbClr val="ECECE0"/>
    <a:srgbClr val="FFFFCC"/>
    <a:srgbClr val="DDDDDD"/>
    <a:srgbClr val="B2B2B2"/>
    <a:srgbClr val="000000"/>
    <a:srgbClr val="000066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3" autoAdjust="0"/>
    <p:restoredTop sz="94626" autoAdjust="0"/>
  </p:normalViewPr>
  <p:slideViewPr>
    <p:cSldViewPr>
      <p:cViewPr varScale="1">
        <p:scale>
          <a:sx n="81" d="100"/>
          <a:sy n="81" d="100"/>
        </p:scale>
        <p:origin x="-6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ED50FC2-7A7C-4998-941A-F4AC1661111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F8540C-2302-4CCC-B02B-A26268522F0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B3423-D8A0-4A88-B697-E8C1DA4EB7AC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43F3C5-577C-44FB-B304-D7FC410E1D9A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E2BD9-2467-4D05-970C-90B7FC6D40AA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28589-7FA6-4067-9F7B-2077E3150864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338F34-9870-4108-A627-6F5FE0E10AD8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3D12F-C20D-4147-A472-31048B5876FF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8AA309-A1D9-4B62-A21E-5EECCDD0084E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45DDB-40EA-4971-929A-B12568E000A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5F8D89-A85B-457F-8F6B-DC0E85F99E80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39596-C439-4C27-B9D2-FB4A95B114B3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9A94A0-6F5C-4521-AC4F-B046D0B98C04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EC89737-D29A-424D-9130-AD346CA585AE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8586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8000" b="1" dirty="0" smtClean="0">
                <a:latin typeface="Times New Roman" pitchFamily="18" charset="0"/>
                <a:cs typeface="Times New Roman" pitchFamily="18" charset="0"/>
              </a:rPr>
              <a:t>Exemple d’application du génie génétique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0" name="Text Box 14"/>
          <p:cNvSpPr txBox="1">
            <a:spLocks noChangeArrowheads="1"/>
          </p:cNvSpPr>
          <p:nvPr/>
        </p:nvSpPr>
        <p:spPr bwMode="gray">
          <a:xfrm>
            <a:off x="0" y="928670"/>
            <a:ext cx="9144000" cy="60016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Incorporer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dans une variété commerciale</a:t>
            </a:r>
          </a:p>
          <a:p>
            <a:pPr algn="ctr"/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Les plantes transformées obtenues sont soumises à des croisements contrôlés pour étudier les modalités de transmission du nouveau caractère à la descendance.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6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éme</a:t>
            </a:r>
            <a:r>
              <a:rPr lang="fr-FR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étape</a:t>
            </a:r>
            <a:endParaRPr lang="fr-FR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/>
          <p:cNvGrpSpPr/>
          <p:nvPr/>
        </p:nvGrpSpPr>
        <p:grpSpPr>
          <a:xfrm>
            <a:off x="-1" y="0"/>
            <a:ext cx="9153483" cy="6858024"/>
            <a:chOff x="-1" y="0"/>
            <a:chExt cx="9153483" cy="6858024"/>
          </a:xfrm>
        </p:grpSpPr>
        <p:pic>
          <p:nvPicPr>
            <p:cNvPr id="44033" name="Picture 1" descr="74247A7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/>
          </p:nvSpPr>
          <p:spPr>
            <a:xfrm>
              <a:off x="6643702" y="0"/>
              <a:ext cx="2500298" cy="2000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3500438"/>
              <a:ext cx="214282" cy="10715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12615" y="93784"/>
              <a:ext cx="1000132" cy="1928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6797201" y="1285860"/>
              <a:ext cx="714380" cy="28575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857884" y="4713784"/>
              <a:ext cx="2643206" cy="10001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215074" y="4643446"/>
              <a:ext cx="642941" cy="1143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1"/>
            <p:cNvSpPr/>
            <p:nvPr/>
          </p:nvSpPr>
          <p:spPr>
            <a:xfrm>
              <a:off x="6000760" y="5429264"/>
              <a:ext cx="500066" cy="714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715272" y="2643182"/>
              <a:ext cx="1000132" cy="357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643966" y="2500306"/>
              <a:ext cx="500034" cy="3571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 flipH="1">
              <a:off x="9107763" y="0"/>
              <a:ext cx="45719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 flipH="1" flipV="1">
              <a:off x="-1" y="6715148"/>
              <a:ext cx="9144000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2" name="Text Box 14"/>
          <p:cNvSpPr txBox="1">
            <a:spLocks noChangeArrowheads="1"/>
          </p:cNvSpPr>
          <p:nvPr/>
        </p:nvSpPr>
        <p:spPr bwMode="gray">
          <a:xfrm>
            <a:off x="4214810" y="928670"/>
            <a:ext cx="150019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Enzyme de restriction</a:t>
            </a:r>
            <a:endParaRPr lang="en-US" sz="2000" b="1" dirty="0"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gray">
          <a:xfrm>
            <a:off x="1000100" y="1285860"/>
            <a:ext cx="150019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Enzyme de restriction</a:t>
            </a:r>
            <a:endParaRPr lang="en-US" sz="2000" b="1" dirty="0"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gray">
          <a:xfrm>
            <a:off x="3143240" y="1643050"/>
            <a:ext cx="150019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Enzyme de Ligase</a:t>
            </a:r>
            <a:endParaRPr lang="en-US" sz="2000" b="1" dirty="0"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86644" y="5357826"/>
            <a:ext cx="1857356" cy="1285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Text Box 14"/>
          <p:cNvSpPr txBox="1">
            <a:spLocks noChangeArrowheads="1"/>
          </p:cNvSpPr>
          <p:nvPr/>
        </p:nvSpPr>
        <p:spPr bwMode="gray">
          <a:xfrm>
            <a:off x="7286644" y="5000636"/>
            <a:ext cx="1500198" cy="16312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Pied de mais synthétisant son propre insecticide</a:t>
            </a:r>
            <a:endParaRPr lang="en-US" sz="2000" b="1" dirty="0"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0" name="Text Box 14"/>
          <p:cNvSpPr txBox="1">
            <a:spLocks noChangeArrowheads="1"/>
          </p:cNvSpPr>
          <p:nvPr/>
        </p:nvSpPr>
        <p:spPr bwMode="gray">
          <a:xfrm>
            <a:off x="0" y="2643182"/>
            <a:ext cx="9144000" cy="255454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Synthèse Industriel de l’INSELINE. </a:t>
            </a:r>
            <a:endParaRPr lang="en-US" sz="8000" b="1" dirty="0"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00042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fr-FR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Domaine </a:t>
            </a:r>
            <a:r>
              <a:rPr lang="fr-FR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Industriel</a:t>
            </a:r>
            <a:endParaRPr lang="fr-FR" sz="6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0" name="Text Box 14"/>
          <p:cNvSpPr txBox="1">
            <a:spLocks noChangeArrowheads="1"/>
          </p:cNvSpPr>
          <p:nvPr/>
        </p:nvSpPr>
        <p:spPr bwMode="gray">
          <a:xfrm>
            <a:off x="0" y="928670"/>
            <a:ext cx="9144000" cy="60016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>
              <a:buFont typeface="Wingdings" pitchFamily="2" charset="2"/>
              <a:buChar char="§"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 Isoler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l’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ARNm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 responsable de la synthèse d’</a:t>
            </a:r>
            <a:r>
              <a:rPr lang="fr-FR" sz="4800" b="1" dirty="0" err="1" smtClean="0">
                <a:latin typeface="Times New Roman" pitchFamily="18" charset="0"/>
                <a:cs typeface="Times New Roman" pitchFamily="18" charset="0"/>
              </a:rPr>
              <a:t>inseline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 des cellules pancréatiques humaines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>
              <a:buFont typeface="Wingdings" pitchFamily="2" charset="2"/>
              <a:buChar char="§"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Transcription inverse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d’ARNm en </a:t>
            </a:r>
            <a:r>
              <a:rPr lang="fr-FR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ADNc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 à l’aide de l’enzyme 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Transcriptase inverse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>
              <a:buFont typeface="Wingdings" pitchFamily="2" charset="2"/>
              <a:buChar char="§"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transformation d’</a:t>
            </a:r>
            <a:r>
              <a:rPr lang="fr-FR" sz="4800" b="1" dirty="0" err="1" smtClean="0">
                <a:latin typeface="Times New Roman" pitchFamily="18" charset="0"/>
                <a:cs typeface="Times New Roman" pitchFamily="18" charset="0"/>
              </a:rPr>
              <a:t>ADNc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 en ADN double brins </a:t>
            </a:r>
            <a:endParaRPr lang="en-US" sz="4800" b="1" dirty="0"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-1429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7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étape</a:t>
            </a:r>
            <a:endParaRPr lang="fr-FR" sz="7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0" name="Text Box 14"/>
          <p:cNvSpPr txBox="1">
            <a:spLocks noChangeArrowheads="1"/>
          </p:cNvSpPr>
          <p:nvPr/>
        </p:nvSpPr>
        <p:spPr bwMode="gray">
          <a:xfrm>
            <a:off x="0" y="1214422"/>
            <a:ext cx="9144000" cy="3046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>
              <a:buFont typeface="Wingdings" pitchFamily="2" charset="2"/>
              <a:buChar char="§"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 Extraire le 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Plasmide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d’</a:t>
            </a:r>
            <a:r>
              <a:rPr lang="fr-FR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E.coli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puis en l’ouvre avec la même enzyme de restriction pour avoir les mêmes bouts </a:t>
            </a:r>
            <a:r>
              <a:rPr lang="fr-FR" sz="4800" b="1" dirty="0" err="1" smtClean="0">
                <a:latin typeface="Times New Roman" pitchFamily="18" charset="0"/>
                <a:cs typeface="Times New Roman" pitchFamily="18" charset="0"/>
              </a:rPr>
              <a:t>unifiants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7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éme</a:t>
            </a:r>
            <a:r>
              <a:rPr lang="fr-FR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étape</a:t>
            </a:r>
            <a:endParaRPr lang="fr-FR" sz="7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0" name="Text Box 14"/>
          <p:cNvSpPr txBox="1">
            <a:spLocks noChangeArrowheads="1"/>
          </p:cNvSpPr>
          <p:nvPr/>
        </p:nvSpPr>
        <p:spPr bwMode="gray">
          <a:xfrm>
            <a:off x="0" y="1214422"/>
            <a:ext cx="9144000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>
              <a:buFont typeface="Wingdings" pitchFamily="2" charset="2"/>
              <a:buChar char="§"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Intégrer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 le Gène synthétisé dans le Plasmide d’</a:t>
            </a:r>
            <a:r>
              <a:rPr lang="fr-FR" sz="4800" b="1" dirty="0" err="1" smtClean="0">
                <a:latin typeface="Times New Roman" pitchFamily="18" charset="0"/>
                <a:cs typeface="Times New Roman" pitchFamily="18" charset="0"/>
              </a:rPr>
              <a:t>E.coli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 en utilisant une enzyme 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Ligase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7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éme</a:t>
            </a:r>
            <a:r>
              <a:rPr lang="fr-FR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étape</a:t>
            </a:r>
            <a:endParaRPr lang="fr-FR" sz="7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0" name="Text Box 14"/>
          <p:cNvSpPr txBox="1">
            <a:spLocks noChangeArrowheads="1"/>
          </p:cNvSpPr>
          <p:nvPr/>
        </p:nvSpPr>
        <p:spPr bwMode="gray">
          <a:xfrm>
            <a:off x="0" y="928670"/>
            <a:ext cx="9144000" cy="3046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Intégrer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le 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Plasmide 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recombiné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dans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la bactérie </a:t>
            </a:r>
            <a:r>
              <a:rPr lang="fr-FR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E.coli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, puis en la cultive dans un milieu favorable pour sa multiplication </a:t>
            </a:r>
            <a:endParaRPr lang="fr-FR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6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éme</a:t>
            </a:r>
            <a:r>
              <a:rPr lang="fr-FR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étape</a:t>
            </a:r>
            <a:endParaRPr lang="fr-FR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0" name="Text Box 14"/>
          <p:cNvSpPr txBox="1">
            <a:spLocks noChangeArrowheads="1"/>
          </p:cNvSpPr>
          <p:nvPr/>
        </p:nvSpPr>
        <p:spPr bwMode="gray">
          <a:xfrm>
            <a:off x="0" y="1357298"/>
            <a:ext cx="9144000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Cultiver les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bactéries </a:t>
            </a:r>
            <a:r>
              <a:rPr lang="fr-FR" sz="4800" b="1" dirty="0" err="1" smtClean="0">
                <a:latin typeface="Times New Roman" pitchFamily="18" charset="0"/>
                <a:cs typeface="Times New Roman" pitchFamily="18" charset="0"/>
              </a:rPr>
              <a:t>E.coli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 dans des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brasseurs industriels et les stimuler à produire de l'insuline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fr-FR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fr-FR" sz="6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éme</a:t>
            </a:r>
            <a:r>
              <a:rPr lang="fr-FR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étape</a:t>
            </a:r>
            <a:endParaRPr lang="fr-FR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00042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 / </a:t>
            </a:r>
            <a:r>
              <a:rPr lang="fr-FR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Domaine </a:t>
            </a:r>
            <a:r>
              <a:rPr lang="fr-FR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 </a:t>
            </a:r>
            <a:r>
              <a:rPr lang="fr-FR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diagnostic médical: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0" y="634444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buFont typeface="Arial" pitchFamily="34" charset="0"/>
              <a:buChar char="•"/>
            </a:pPr>
            <a:r>
              <a:rPr lang="fr-FR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Actuellement les gènes responsables </a:t>
            </a:r>
            <a:r>
              <a:rPr lang="fr-FR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 certaines maladies </a:t>
            </a:r>
            <a:r>
              <a:rPr lang="fr-FR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ont été </a:t>
            </a:r>
            <a:r>
              <a:rPr lang="fr-FR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identifiée, </a:t>
            </a:r>
            <a:endParaRPr lang="fr-FR" sz="4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>
              <a:buFont typeface="Arial" pitchFamily="34" charset="0"/>
              <a:buChar char="•"/>
            </a:pPr>
            <a:r>
              <a:rPr lang="fr-FR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fr-FR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à l’aide des sondes radioactifs qui ont </a:t>
            </a:r>
            <a:r>
              <a:rPr lang="fr-FR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été </a:t>
            </a:r>
            <a:r>
              <a:rPr lang="fr-FR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produits et </a:t>
            </a:r>
            <a:r>
              <a:rPr lang="fr-FR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qui peuvent se lier à ces gènes s'ils sont présents</a:t>
            </a:r>
            <a:r>
              <a:rPr lang="fr-FR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il </a:t>
            </a:r>
            <a:r>
              <a:rPr lang="fr-FR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est possible de confirmer </a:t>
            </a:r>
            <a:r>
              <a:rPr lang="fr-FR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si le </a:t>
            </a:r>
            <a:r>
              <a:rPr lang="fr-FR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fœtus </a:t>
            </a:r>
            <a:r>
              <a:rPr lang="fr-FR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peut avoir </a:t>
            </a:r>
            <a:r>
              <a:rPr lang="fr-FR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une maladie </a:t>
            </a:r>
            <a:r>
              <a:rPr lang="fr-FR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génétique ou non, </a:t>
            </a:r>
            <a:r>
              <a:rPr lang="fr-FR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et donc de recourir à l'avortement si possible.</a:t>
            </a:r>
            <a:endParaRPr lang="ar-MA" sz="4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0" name="Text Box 14"/>
          <p:cNvSpPr txBox="1">
            <a:spLocks noChangeArrowheads="1"/>
          </p:cNvSpPr>
          <p:nvPr/>
        </p:nvSpPr>
        <p:spPr bwMode="gray">
          <a:xfrm>
            <a:off x="0" y="2357430"/>
            <a:ext cx="9144000" cy="21236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Transfert du gène de production d’une protéine toxique aux plants de Mais afin de lutter contre la pyrale . </a:t>
            </a:r>
            <a:endParaRPr lang="en-US" sz="4400" b="1" dirty="0"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0004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/ Domaine Agricole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0" name="Text Box 14"/>
          <p:cNvSpPr txBox="1">
            <a:spLocks noChangeArrowheads="1"/>
          </p:cNvSpPr>
          <p:nvPr/>
        </p:nvSpPr>
        <p:spPr bwMode="gray">
          <a:xfrm>
            <a:off x="0" y="1285860"/>
            <a:ext cx="9144000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>
              <a:buFont typeface="Wingdings" pitchFamily="2" charset="2"/>
              <a:buChar char="§"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 Isoler le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gène d'intérêt de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la bactérie donneur 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BT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 en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utilisant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des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enzymes de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restrictions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4800" b="1" dirty="0"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7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fr-FR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étape</a:t>
            </a:r>
            <a:endParaRPr lang="fr-FR" sz="7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Groupe 11"/>
          <p:cNvGrpSpPr/>
          <p:nvPr/>
        </p:nvGrpSpPr>
        <p:grpSpPr>
          <a:xfrm>
            <a:off x="3547322" y="3786190"/>
            <a:ext cx="2739190" cy="2500330"/>
            <a:chOff x="3428992" y="4000504"/>
            <a:chExt cx="2739190" cy="2500330"/>
          </a:xfrm>
        </p:grpSpPr>
        <p:pic>
          <p:nvPicPr>
            <p:cNvPr id="5" name="Picture 1" descr="74247A71"/>
            <p:cNvPicPr>
              <a:picLocks noChangeAspect="1" noChangeArrowheads="1"/>
            </p:cNvPicPr>
            <p:nvPr/>
          </p:nvPicPr>
          <p:blipFill>
            <a:blip r:embed="rId2" cstate="print"/>
            <a:srcRect l="37500" r="30833" b="68750"/>
            <a:stretch>
              <a:fillRect/>
            </a:stretch>
          </p:blipFill>
          <p:spPr bwMode="auto">
            <a:xfrm>
              <a:off x="3428992" y="4000504"/>
              <a:ext cx="2714644" cy="2143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Ellipse 9"/>
            <p:cNvSpPr/>
            <p:nvPr/>
          </p:nvSpPr>
          <p:spPr>
            <a:xfrm>
              <a:off x="4667984" y="5620132"/>
              <a:ext cx="1500198" cy="7143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3929058" y="5786454"/>
              <a:ext cx="571504" cy="7143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13" name="Connecteur droit avec flèche 12"/>
          <p:cNvCxnSpPr/>
          <p:nvPr/>
        </p:nvCxnSpPr>
        <p:spPr>
          <a:xfrm rot="10800000">
            <a:off x="3143240" y="4429132"/>
            <a:ext cx="928694" cy="1588"/>
          </a:xfrm>
          <a:prstGeom prst="straightConnector1">
            <a:avLst/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14"/>
          <p:cNvSpPr txBox="1">
            <a:spLocks noChangeArrowheads="1"/>
          </p:cNvSpPr>
          <p:nvPr/>
        </p:nvSpPr>
        <p:spPr bwMode="gray">
          <a:xfrm>
            <a:off x="571472" y="4002480"/>
            <a:ext cx="35719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ADN bactérienne</a:t>
            </a:r>
            <a:endParaRPr lang="en-US" sz="4800" b="1" dirty="0"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gray">
          <a:xfrm>
            <a:off x="4714876" y="4605891"/>
            <a:ext cx="35719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fr-FR" sz="4000" b="1" dirty="0" smtClean="0">
                <a:latin typeface="Times New Roman" pitchFamily="18" charset="0"/>
                <a:cs typeface="Times New Roman" pitchFamily="18" charset="0"/>
              </a:rPr>
              <a:t>Isolement du gène insecticide</a:t>
            </a:r>
            <a:endParaRPr lang="en-US" sz="4000" b="1" dirty="0"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gray">
          <a:xfrm>
            <a:off x="4643438" y="5852244"/>
            <a:ext cx="4286248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Sous l’action d’une enzyme de restriction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0" grpId="0"/>
      <p:bldP spid="21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0" name="Text Box 14"/>
          <p:cNvSpPr txBox="1">
            <a:spLocks noChangeArrowheads="1"/>
          </p:cNvSpPr>
          <p:nvPr/>
        </p:nvSpPr>
        <p:spPr bwMode="gray">
          <a:xfrm>
            <a:off x="0" y="0"/>
            <a:ext cx="9144000" cy="37856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>
              <a:buFont typeface="Wingdings" pitchFamily="2" charset="2"/>
              <a:buChar char="§"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 Isoler le 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Plasmide Ti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de la bactérie 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 puis en retire le gène tumoral ADN-T du plasmide en utilisant la même enzyme de restriction.</a:t>
            </a:r>
          </a:p>
        </p:txBody>
      </p:sp>
      <p:pic>
        <p:nvPicPr>
          <p:cNvPr id="4" name="Picture 1" descr="74247A71"/>
          <p:cNvPicPr>
            <a:picLocks noChangeAspect="1" noChangeArrowheads="1"/>
          </p:cNvPicPr>
          <p:nvPr/>
        </p:nvPicPr>
        <p:blipFill>
          <a:blip r:embed="rId2" cstate="print"/>
          <a:srcRect r="63333" b="86458"/>
          <a:stretch>
            <a:fillRect/>
          </a:stretch>
        </p:blipFill>
        <p:spPr bwMode="auto">
          <a:xfrm>
            <a:off x="3357554" y="3832215"/>
            <a:ext cx="314327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onnecteur droit avec flèche 4"/>
          <p:cNvCxnSpPr/>
          <p:nvPr/>
        </p:nvCxnSpPr>
        <p:spPr>
          <a:xfrm rot="10800000">
            <a:off x="3643306" y="4475157"/>
            <a:ext cx="500066" cy="1588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1714480" y="4189405"/>
            <a:ext cx="214314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Plasmide Ti</a:t>
            </a:r>
            <a:endParaRPr lang="en-US" sz="2800" b="1" dirty="0"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3286116" y="4725739"/>
            <a:ext cx="3143272" cy="1463930"/>
            <a:chOff x="2857488" y="2322260"/>
            <a:chExt cx="3143272" cy="1463930"/>
          </a:xfrm>
        </p:grpSpPr>
        <p:pic>
          <p:nvPicPr>
            <p:cNvPr id="8" name="Picture 1" descr="74247A71"/>
            <p:cNvPicPr>
              <a:picLocks noChangeAspect="1" noChangeArrowheads="1"/>
            </p:cNvPicPr>
            <p:nvPr/>
          </p:nvPicPr>
          <p:blipFill>
            <a:blip r:embed="rId2" cstate="print"/>
            <a:srcRect t="13542" r="63333" b="67708"/>
            <a:stretch>
              <a:fillRect/>
            </a:stretch>
          </p:blipFill>
          <p:spPr bwMode="auto">
            <a:xfrm>
              <a:off x="2857488" y="2357454"/>
              <a:ext cx="3143272" cy="1285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2857488" y="2322260"/>
              <a:ext cx="1071570" cy="3923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57620" y="2428868"/>
              <a:ext cx="214314" cy="2143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Ellipse 10"/>
            <p:cNvSpPr/>
            <p:nvPr/>
          </p:nvSpPr>
          <p:spPr>
            <a:xfrm>
              <a:off x="3214678" y="2643182"/>
              <a:ext cx="214314" cy="2143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00364" y="3143248"/>
              <a:ext cx="1357322" cy="6429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5643570" y="3357562"/>
              <a:ext cx="357190" cy="4286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14" name="Connecteur droit avec flèche 13"/>
          <p:cNvCxnSpPr/>
          <p:nvPr/>
        </p:nvCxnSpPr>
        <p:spPr>
          <a:xfrm rot="10800000">
            <a:off x="3500430" y="5332413"/>
            <a:ext cx="500066" cy="1588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4"/>
          <p:cNvSpPr txBox="1">
            <a:spLocks noChangeArrowheads="1"/>
          </p:cNvSpPr>
          <p:nvPr/>
        </p:nvSpPr>
        <p:spPr bwMode="gray">
          <a:xfrm>
            <a:off x="928662" y="5023507"/>
            <a:ext cx="3000396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Gènes tumoraux</a:t>
            </a:r>
            <a:endParaRPr lang="en-US" sz="2800" b="1" dirty="0"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gray">
          <a:xfrm>
            <a:off x="4929190" y="5903917"/>
            <a:ext cx="2000264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Plasmide Ti modifiée</a:t>
            </a:r>
            <a:endParaRPr lang="en-US" sz="2800" b="1" dirty="0"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0" grpId="0"/>
      <p:bldP spid="6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0" name="Text Box 14"/>
          <p:cNvSpPr txBox="1">
            <a:spLocks noChangeArrowheads="1"/>
          </p:cNvSpPr>
          <p:nvPr/>
        </p:nvSpPr>
        <p:spPr bwMode="gray">
          <a:xfrm>
            <a:off x="0" y="1214422"/>
            <a:ext cx="9144000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>
              <a:buFont typeface="Wingdings" pitchFamily="2" charset="2"/>
              <a:buChar char="§"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 Intégrer le gène d'intérêt dans le 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Plasmide Ti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de la bactérie 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 puis en utilisant une enzyme Ligase.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7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éme</a:t>
            </a:r>
            <a:r>
              <a:rPr lang="fr-FR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étape</a:t>
            </a:r>
            <a:endParaRPr lang="fr-FR" sz="7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4714876" y="3571876"/>
            <a:ext cx="2739190" cy="2000264"/>
            <a:chOff x="3428992" y="4000504"/>
            <a:chExt cx="2739190" cy="2500330"/>
          </a:xfrm>
        </p:grpSpPr>
        <p:pic>
          <p:nvPicPr>
            <p:cNvPr id="8" name="Picture 1" descr="74247A71"/>
            <p:cNvPicPr>
              <a:picLocks noChangeAspect="1" noChangeArrowheads="1"/>
            </p:cNvPicPr>
            <p:nvPr/>
          </p:nvPicPr>
          <p:blipFill>
            <a:blip r:embed="rId2" cstate="print"/>
            <a:srcRect l="37500" r="30833" b="68750"/>
            <a:stretch>
              <a:fillRect/>
            </a:stretch>
          </p:blipFill>
          <p:spPr bwMode="auto">
            <a:xfrm>
              <a:off x="3428992" y="4000504"/>
              <a:ext cx="2714644" cy="2143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Ellipse 8"/>
            <p:cNvSpPr/>
            <p:nvPr/>
          </p:nvSpPr>
          <p:spPr>
            <a:xfrm>
              <a:off x="4667984" y="5620132"/>
              <a:ext cx="1500198" cy="7143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929058" y="5786454"/>
              <a:ext cx="571504" cy="71438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0" name="Text Box 14"/>
          <p:cNvSpPr txBox="1">
            <a:spLocks noChangeArrowheads="1"/>
          </p:cNvSpPr>
          <p:nvPr/>
        </p:nvSpPr>
        <p:spPr bwMode="gray">
          <a:xfrm>
            <a:off x="5715008" y="4857760"/>
            <a:ext cx="307183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Gène insecticide</a:t>
            </a:r>
            <a:endParaRPr lang="en-US" sz="2800" b="1" dirty="0"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" name="Picture 1" descr="74247A71"/>
          <p:cNvPicPr>
            <a:picLocks noChangeAspect="1" noChangeArrowheads="1"/>
          </p:cNvPicPr>
          <p:nvPr/>
        </p:nvPicPr>
        <p:blipFill>
          <a:blip r:embed="rId2" cstate="print"/>
          <a:srcRect r="63333" b="86458"/>
          <a:stretch>
            <a:fillRect/>
          </a:stretch>
        </p:blipFill>
        <p:spPr bwMode="auto">
          <a:xfrm>
            <a:off x="1214414" y="3500438"/>
            <a:ext cx="314327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Groupe 21"/>
          <p:cNvGrpSpPr/>
          <p:nvPr/>
        </p:nvGrpSpPr>
        <p:grpSpPr>
          <a:xfrm>
            <a:off x="1142976" y="4393962"/>
            <a:ext cx="3143272" cy="1463930"/>
            <a:chOff x="2857488" y="2322260"/>
            <a:chExt cx="3143272" cy="1463930"/>
          </a:xfrm>
        </p:grpSpPr>
        <p:pic>
          <p:nvPicPr>
            <p:cNvPr id="23" name="Picture 1" descr="74247A71"/>
            <p:cNvPicPr>
              <a:picLocks noChangeAspect="1" noChangeArrowheads="1"/>
            </p:cNvPicPr>
            <p:nvPr/>
          </p:nvPicPr>
          <p:blipFill>
            <a:blip r:embed="rId2" cstate="print"/>
            <a:srcRect t="13542" r="63333" b="67708"/>
            <a:stretch>
              <a:fillRect/>
            </a:stretch>
          </p:blipFill>
          <p:spPr bwMode="auto">
            <a:xfrm>
              <a:off x="2857488" y="2357454"/>
              <a:ext cx="3143272" cy="1285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" name="Rectangle 23"/>
            <p:cNvSpPr/>
            <p:nvPr/>
          </p:nvSpPr>
          <p:spPr>
            <a:xfrm>
              <a:off x="2857488" y="2322260"/>
              <a:ext cx="1071570" cy="3923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" name="Ellipse 24"/>
            <p:cNvSpPr/>
            <p:nvPr/>
          </p:nvSpPr>
          <p:spPr>
            <a:xfrm>
              <a:off x="3857620" y="2428868"/>
              <a:ext cx="214314" cy="2143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6" name="Ellipse 25"/>
            <p:cNvSpPr/>
            <p:nvPr/>
          </p:nvSpPr>
          <p:spPr>
            <a:xfrm>
              <a:off x="3214678" y="2643182"/>
              <a:ext cx="214314" cy="21431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000364" y="3143248"/>
              <a:ext cx="1357322" cy="6429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8" name="Ellipse 27"/>
            <p:cNvSpPr/>
            <p:nvPr/>
          </p:nvSpPr>
          <p:spPr>
            <a:xfrm>
              <a:off x="5643570" y="3357562"/>
              <a:ext cx="357190" cy="42862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9" name="Text Box 14"/>
          <p:cNvSpPr txBox="1">
            <a:spLocks noChangeArrowheads="1"/>
          </p:cNvSpPr>
          <p:nvPr/>
        </p:nvSpPr>
        <p:spPr bwMode="gray">
          <a:xfrm>
            <a:off x="214282" y="5143512"/>
            <a:ext cx="3071834" cy="13849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Plasmide Ti dépourvu du gène tumoral</a:t>
            </a:r>
            <a:endParaRPr lang="en-US" sz="2800" b="1" dirty="0"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4" name="Groupe 33"/>
          <p:cNvGrpSpPr/>
          <p:nvPr/>
        </p:nvGrpSpPr>
        <p:grpSpPr>
          <a:xfrm>
            <a:off x="4000496" y="5333446"/>
            <a:ext cx="1857388" cy="1071570"/>
            <a:chOff x="4000496" y="5333446"/>
            <a:chExt cx="1857388" cy="1071570"/>
          </a:xfrm>
        </p:grpSpPr>
        <p:grpSp>
          <p:nvGrpSpPr>
            <p:cNvPr id="32" name="Groupe 31"/>
            <p:cNvGrpSpPr/>
            <p:nvPr/>
          </p:nvGrpSpPr>
          <p:grpSpPr>
            <a:xfrm>
              <a:off x="4186246" y="5333446"/>
              <a:ext cx="1671638" cy="1071570"/>
              <a:chOff x="4186246" y="5333446"/>
              <a:chExt cx="1671638" cy="1071570"/>
            </a:xfrm>
          </p:grpSpPr>
          <p:pic>
            <p:nvPicPr>
              <p:cNvPr id="19" name="Picture 1" descr="74247A7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31667" t="28125" r="50000" b="56250"/>
              <a:stretch>
                <a:fillRect/>
              </a:stretch>
            </p:blipFill>
            <p:spPr bwMode="auto">
              <a:xfrm rot="20673250">
                <a:off x="4186246" y="5333446"/>
                <a:ext cx="1571636" cy="10715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30" name="Ellipse 29"/>
              <p:cNvSpPr/>
              <p:nvPr/>
            </p:nvSpPr>
            <p:spPr>
              <a:xfrm>
                <a:off x="5286380" y="5572140"/>
                <a:ext cx="571504" cy="714380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33" name="Rectangle 32"/>
            <p:cNvSpPr/>
            <p:nvPr/>
          </p:nvSpPr>
          <p:spPr>
            <a:xfrm>
              <a:off x="4000496" y="5500702"/>
              <a:ext cx="285752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5" name="Text Box 14"/>
          <p:cNvSpPr txBox="1">
            <a:spLocks noChangeArrowheads="1"/>
          </p:cNvSpPr>
          <p:nvPr/>
        </p:nvSpPr>
        <p:spPr bwMode="gray">
          <a:xfrm>
            <a:off x="4500562" y="5832479"/>
            <a:ext cx="4929222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Insertion du Gène insecticide dans le plasmide</a:t>
            </a:r>
            <a:endParaRPr lang="en-US" sz="2800" b="1" dirty="0"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Connecteur droit avec flèche 40"/>
          <p:cNvCxnSpPr/>
          <p:nvPr/>
        </p:nvCxnSpPr>
        <p:spPr>
          <a:xfrm rot="10800000" flipV="1">
            <a:off x="4143372" y="6286520"/>
            <a:ext cx="214315" cy="142875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14"/>
          <p:cNvSpPr txBox="1">
            <a:spLocks noChangeArrowheads="1"/>
          </p:cNvSpPr>
          <p:nvPr/>
        </p:nvSpPr>
        <p:spPr bwMode="gray">
          <a:xfrm>
            <a:off x="1857356" y="6406242"/>
            <a:ext cx="414340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Plasmide Ti hybride</a:t>
            </a:r>
            <a:endParaRPr lang="en-US" sz="2800" b="1" dirty="0"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0" grpId="0"/>
      <p:bldP spid="20" grpId="0"/>
      <p:bldP spid="29" grpId="0"/>
      <p:bldP spid="35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0" name="Text Box 14"/>
          <p:cNvSpPr txBox="1">
            <a:spLocks noChangeArrowheads="1"/>
          </p:cNvSpPr>
          <p:nvPr/>
        </p:nvSpPr>
        <p:spPr bwMode="gray">
          <a:xfrm>
            <a:off x="0" y="1214422"/>
            <a:ext cx="9144000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>
              <a:buFont typeface="Wingdings" pitchFamily="2" charset="2"/>
              <a:buChar char="§"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 Intégrer le 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Plasmide Ti Hybride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dans la bactérie 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7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éme</a:t>
            </a:r>
            <a:r>
              <a:rPr lang="fr-FR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étape</a:t>
            </a:r>
            <a:endParaRPr lang="fr-FR" sz="7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2643174" y="2714620"/>
            <a:ext cx="3857652" cy="2500330"/>
            <a:chOff x="2643174" y="2714620"/>
            <a:chExt cx="3857652" cy="2500330"/>
          </a:xfrm>
        </p:grpSpPr>
        <p:pic>
          <p:nvPicPr>
            <p:cNvPr id="32" name="Picture 1" descr="74247A71"/>
            <p:cNvPicPr>
              <a:picLocks noChangeAspect="1" noChangeArrowheads="1"/>
            </p:cNvPicPr>
            <p:nvPr/>
          </p:nvPicPr>
          <p:blipFill>
            <a:blip r:embed="rId2" cstate="print"/>
            <a:srcRect l="30000" t="32292" r="41666" b="44792"/>
            <a:stretch>
              <a:fillRect/>
            </a:stretch>
          </p:blipFill>
          <p:spPr bwMode="auto">
            <a:xfrm>
              <a:off x="2643174" y="2928934"/>
              <a:ext cx="3714776" cy="2286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4" name="Rectangle 33"/>
            <p:cNvSpPr/>
            <p:nvPr/>
          </p:nvSpPr>
          <p:spPr>
            <a:xfrm>
              <a:off x="4429124" y="2857496"/>
              <a:ext cx="2071702" cy="114300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4143372" y="2857496"/>
              <a:ext cx="571504" cy="285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" name="Ellipse 37"/>
            <p:cNvSpPr/>
            <p:nvPr/>
          </p:nvSpPr>
          <p:spPr>
            <a:xfrm>
              <a:off x="3143240" y="2714620"/>
              <a:ext cx="571504" cy="2857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46" name="Connecteur droit avec flèche 45"/>
          <p:cNvCxnSpPr/>
          <p:nvPr/>
        </p:nvCxnSpPr>
        <p:spPr>
          <a:xfrm>
            <a:off x="4429124" y="3500438"/>
            <a:ext cx="428626" cy="1588"/>
          </a:xfrm>
          <a:prstGeom prst="straightConnector1">
            <a:avLst/>
          </a:prstGeom>
          <a:ln w="571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 Box 14"/>
          <p:cNvSpPr txBox="1">
            <a:spLocks noChangeArrowheads="1"/>
          </p:cNvSpPr>
          <p:nvPr/>
        </p:nvSpPr>
        <p:spPr bwMode="gray">
          <a:xfrm>
            <a:off x="4572000" y="3191532"/>
            <a:ext cx="414340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Plasmide Ti recombiné</a:t>
            </a:r>
            <a:endParaRPr lang="en-US" sz="2800" b="1" dirty="0"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gray">
          <a:xfrm>
            <a:off x="1000100" y="5286388"/>
            <a:ext cx="7000924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Réintégration du Plasmide Ti recombiné dans le cytoplasme de AT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0" grpId="0"/>
      <p:bldP spid="47" grpId="0"/>
      <p:bldP spid="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0" name="Text Box 14"/>
          <p:cNvSpPr txBox="1">
            <a:spLocks noChangeArrowheads="1"/>
          </p:cNvSpPr>
          <p:nvPr/>
        </p:nvSpPr>
        <p:spPr bwMode="gray">
          <a:xfrm>
            <a:off x="0" y="0"/>
            <a:ext cx="9144000" cy="378565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>
              <a:buFont typeface="Wingdings" pitchFamily="2" charset="2"/>
              <a:buChar char="§"/>
            </a:pP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 Extraire la cellule réceptrice d’une plante de mais puis en retire la membrane cellulosique pour faciliter la pénétration de la bactérie </a:t>
            </a:r>
            <a:r>
              <a:rPr lang="fr-FR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recombiné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1" name="Groupe 10"/>
          <p:cNvGrpSpPr/>
          <p:nvPr/>
        </p:nvGrpSpPr>
        <p:grpSpPr>
          <a:xfrm>
            <a:off x="7215206" y="3714752"/>
            <a:ext cx="1500198" cy="1928826"/>
            <a:chOff x="7215206" y="3714752"/>
            <a:chExt cx="1500198" cy="1928826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429520" y="3714752"/>
              <a:ext cx="1285884" cy="1857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7215206" y="4929198"/>
              <a:ext cx="857256" cy="7143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0" name="Forme libre 9"/>
          <p:cNvSpPr/>
          <p:nvPr/>
        </p:nvSpPr>
        <p:spPr>
          <a:xfrm>
            <a:off x="7057292" y="5017477"/>
            <a:ext cx="1148862" cy="492369"/>
          </a:xfrm>
          <a:custGeom>
            <a:avLst/>
            <a:gdLst>
              <a:gd name="connsiteX0" fmla="*/ 1148862 w 1148862"/>
              <a:gd name="connsiteY0" fmla="*/ 0 h 492369"/>
              <a:gd name="connsiteX1" fmla="*/ 832339 w 1148862"/>
              <a:gd name="connsiteY1" fmla="*/ 257908 h 492369"/>
              <a:gd name="connsiteX2" fmla="*/ 0 w 1148862"/>
              <a:gd name="connsiteY2" fmla="*/ 492369 h 49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8862" h="492369">
                <a:moveTo>
                  <a:pt x="1148862" y="0"/>
                </a:moveTo>
                <a:cubicBezTo>
                  <a:pt x="1086339" y="87923"/>
                  <a:pt x="1023816" y="175847"/>
                  <a:pt x="832339" y="257908"/>
                </a:cubicBezTo>
                <a:cubicBezTo>
                  <a:pt x="640862" y="339969"/>
                  <a:pt x="320431" y="416169"/>
                  <a:pt x="0" y="492369"/>
                </a:cubicBezTo>
              </a:path>
            </a:pathLst>
          </a:cu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gray">
          <a:xfrm>
            <a:off x="3643306" y="5780782"/>
            <a:ext cx="5500694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 Extraire la cellule de mais puis en retire la membrane cellulosique.</a:t>
            </a:r>
          </a:p>
        </p:txBody>
      </p:sp>
      <p:grpSp>
        <p:nvGrpSpPr>
          <p:cNvPr id="16" name="Groupe 15"/>
          <p:cNvGrpSpPr/>
          <p:nvPr/>
        </p:nvGrpSpPr>
        <p:grpSpPr>
          <a:xfrm>
            <a:off x="4214810" y="4572008"/>
            <a:ext cx="2714644" cy="1298707"/>
            <a:chOff x="714348" y="4130557"/>
            <a:chExt cx="2714644" cy="1298707"/>
          </a:xfrm>
        </p:grpSpPr>
        <p:pic>
          <p:nvPicPr>
            <p:cNvPr id="13" name="Picture 1" descr="74247A71"/>
            <p:cNvPicPr>
              <a:picLocks noChangeAspect="1" noChangeArrowheads="1"/>
            </p:cNvPicPr>
            <p:nvPr/>
          </p:nvPicPr>
          <p:blipFill>
            <a:blip r:embed="rId3" cstate="print"/>
            <a:srcRect l="66667" t="41667" r="1666" b="40625"/>
            <a:stretch>
              <a:fillRect/>
            </a:stretch>
          </p:blipFill>
          <p:spPr bwMode="auto">
            <a:xfrm>
              <a:off x="714348" y="4214818"/>
              <a:ext cx="2714644" cy="1214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ctangle 13"/>
            <p:cNvSpPr/>
            <p:nvPr/>
          </p:nvSpPr>
          <p:spPr>
            <a:xfrm>
              <a:off x="2214546" y="4191372"/>
              <a:ext cx="785818" cy="1428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 flipV="1">
              <a:off x="1048092" y="4130557"/>
              <a:ext cx="428628" cy="21431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1571604" y="5072074"/>
            <a:ext cx="2357454" cy="1428760"/>
            <a:chOff x="285720" y="4357694"/>
            <a:chExt cx="2357454" cy="1428760"/>
          </a:xfrm>
        </p:grpSpPr>
        <p:pic>
          <p:nvPicPr>
            <p:cNvPr id="5" name="Picture 1" descr="74247A71"/>
            <p:cNvPicPr>
              <a:picLocks noChangeAspect="1" noChangeArrowheads="1"/>
            </p:cNvPicPr>
            <p:nvPr/>
          </p:nvPicPr>
          <p:blipFill>
            <a:blip r:embed="rId3" cstate="print"/>
            <a:srcRect l="45000" t="56250" r="30000" b="28125"/>
            <a:stretch>
              <a:fillRect/>
            </a:stretch>
          </p:blipFill>
          <p:spPr bwMode="auto">
            <a:xfrm>
              <a:off x="428596" y="4500570"/>
              <a:ext cx="2143140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Rectangle 17"/>
            <p:cNvSpPr/>
            <p:nvPr/>
          </p:nvSpPr>
          <p:spPr>
            <a:xfrm>
              <a:off x="285720" y="5357826"/>
              <a:ext cx="357190" cy="4286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1785918" y="4357694"/>
              <a:ext cx="857256" cy="10001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2" name="Forme libre 21"/>
          <p:cNvSpPr/>
          <p:nvPr/>
        </p:nvSpPr>
        <p:spPr>
          <a:xfrm rot="1439200">
            <a:off x="3471619" y="5300427"/>
            <a:ext cx="565246" cy="681251"/>
          </a:xfrm>
          <a:custGeom>
            <a:avLst/>
            <a:gdLst>
              <a:gd name="connsiteX0" fmla="*/ 1148862 w 1148862"/>
              <a:gd name="connsiteY0" fmla="*/ 0 h 492369"/>
              <a:gd name="connsiteX1" fmla="*/ 832339 w 1148862"/>
              <a:gd name="connsiteY1" fmla="*/ 257908 h 492369"/>
              <a:gd name="connsiteX2" fmla="*/ 0 w 1148862"/>
              <a:gd name="connsiteY2" fmla="*/ 492369 h 492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8862" h="492369">
                <a:moveTo>
                  <a:pt x="1148862" y="0"/>
                </a:moveTo>
                <a:cubicBezTo>
                  <a:pt x="1086339" y="87923"/>
                  <a:pt x="1023816" y="175847"/>
                  <a:pt x="832339" y="257908"/>
                </a:cubicBezTo>
                <a:cubicBezTo>
                  <a:pt x="640862" y="339969"/>
                  <a:pt x="320431" y="416169"/>
                  <a:pt x="0" y="492369"/>
                </a:cubicBezTo>
              </a:path>
            </a:pathLst>
          </a:cu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gray">
          <a:xfrm>
            <a:off x="0" y="4357694"/>
            <a:ext cx="3214678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cellule de mais sans membrane cellulosique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gray">
          <a:xfrm>
            <a:off x="0" y="5286388"/>
            <a:ext cx="171448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/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= Protoblaste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0" grpId="0"/>
      <p:bldP spid="10" grpId="0" animBg="1"/>
      <p:bldP spid="12" grpId="0"/>
      <p:bldP spid="22" grpId="0" animBg="1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0" name="Text Box 14"/>
          <p:cNvSpPr txBox="1">
            <a:spLocks noChangeArrowheads="1"/>
          </p:cNvSpPr>
          <p:nvPr/>
        </p:nvSpPr>
        <p:spPr bwMode="gray">
          <a:xfrm>
            <a:off x="0" y="928670"/>
            <a:ext cx="9144000" cy="526297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Après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sélection des cellules transformées, il faut régénérer les nouvelles plantes transgéniques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. Elles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sont alors placées dans un nouveau milieu de culture permettant le développement des racines. </a:t>
            </a:r>
            <a:endParaRPr lang="fr-FR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fr-FR" sz="60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éme</a:t>
            </a:r>
            <a:r>
              <a:rPr lang="fr-FR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étape</a:t>
            </a:r>
            <a:endParaRPr lang="fr-FR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70" name="Text Box 14"/>
          <p:cNvSpPr txBox="1">
            <a:spLocks noChangeArrowheads="1"/>
          </p:cNvSpPr>
          <p:nvPr/>
        </p:nvSpPr>
        <p:spPr bwMode="gray">
          <a:xfrm>
            <a:off x="0" y="0"/>
            <a:ext cx="9144000" cy="3046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Quand 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les racines sont suffisamment développées, les plantules sont repiquées en pot et acclimatées en serre</a:t>
            </a:r>
            <a:r>
              <a:rPr lang="fr-FR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0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3119</TotalTime>
  <Words>489</Words>
  <Application>Microsoft Office PowerPoint</Application>
  <PresentationFormat>Affichage à l'écran (4:3)</PresentationFormat>
  <Paragraphs>53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ilyacom</dc:creator>
  <cp:lastModifiedBy>Azzouz</cp:lastModifiedBy>
  <cp:revision>341</cp:revision>
  <dcterms:created xsi:type="dcterms:W3CDTF">2009-10-28T15:42:55Z</dcterms:created>
  <dcterms:modified xsi:type="dcterms:W3CDTF">2020-03-17T16:53:32Z</dcterms:modified>
</cp:coreProperties>
</file>