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18"/>
  </p:notesMasterIdLst>
  <p:handoutMasterIdLst>
    <p:handoutMasterId r:id="rId19"/>
  </p:handoutMasterIdLst>
  <p:sldIdLst>
    <p:sldId id="305" r:id="rId2"/>
    <p:sldId id="528" r:id="rId3"/>
    <p:sldId id="529" r:id="rId4"/>
    <p:sldId id="516" r:id="rId5"/>
    <p:sldId id="517" r:id="rId6"/>
    <p:sldId id="531" r:id="rId7"/>
    <p:sldId id="532" r:id="rId8"/>
    <p:sldId id="530" r:id="rId9"/>
    <p:sldId id="533" r:id="rId10"/>
    <p:sldId id="534" r:id="rId11"/>
    <p:sldId id="536" r:id="rId12"/>
    <p:sldId id="535" r:id="rId13"/>
    <p:sldId id="537" r:id="rId14"/>
    <p:sldId id="538" r:id="rId15"/>
    <p:sldId id="539" r:id="rId16"/>
    <p:sldId id="54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000"/>
    <a:srgbClr val="ECECE0"/>
    <a:srgbClr val="FFFFCC"/>
    <a:srgbClr val="DDDDDD"/>
    <a:srgbClr val="B2B2B2"/>
    <a:srgbClr val="000000"/>
    <a:srgbClr val="000066"/>
    <a:srgbClr val="FFFF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3" autoAdjust="0"/>
    <p:restoredTop sz="94626" autoAdjust="0"/>
  </p:normalViewPr>
  <p:slideViewPr>
    <p:cSldViewPr>
      <p:cViewPr varScale="1">
        <p:scale>
          <a:sx n="86" d="100"/>
          <a:sy n="86" d="100"/>
        </p:scale>
        <p:origin x="-10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ED50FC2-7A7C-4998-941A-F4AC16611111}"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FF8540C-2302-4CCC-B02B-A26268522F09}"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endParaRPr lang="en-US"/>
          </a:p>
        </p:txBody>
      </p:sp>
      <p:sp>
        <p:nvSpPr>
          <p:cNvPr id="6" name="Espace réservé du numéro de diapositive 5"/>
          <p:cNvSpPr>
            <a:spLocks noGrp="1"/>
          </p:cNvSpPr>
          <p:nvPr>
            <p:ph type="sldNum" sz="quarter" idx="12"/>
          </p:nvPr>
        </p:nvSpPr>
        <p:spPr/>
        <p:txBody>
          <a:bodyPr/>
          <a:lstStyle/>
          <a:p>
            <a:pPr>
              <a:defRPr/>
            </a:pPr>
            <a:fld id="{31CB3423-D8A0-4A88-B697-E8C1DA4EB7AC}"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endParaRPr lang="en-US"/>
          </a:p>
        </p:txBody>
      </p:sp>
      <p:sp>
        <p:nvSpPr>
          <p:cNvPr id="6" name="Espace réservé du numéro de diapositive 5"/>
          <p:cNvSpPr>
            <a:spLocks noGrp="1"/>
          </p:cNvSpPr>
          <p:nvPr>
            <p:ph type="sldNum" sz="quarter" idx="12"/>
          </p:nvPr>
        </p:nvSpPr>
        <p:spPr/>
        <p:txBody>
          <a:bodyPr/>
          <a:lstStyle/>
          <a:p>
            <a:pPr>
              <a:defRPr/>
            </a:pPr>
            <a:fld id="{DD43F3C5-577C-44FB-B304-D7FC410E1D9A}"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endParaRPr lang="en-US"/>
          </a:p>
        </p:txBody>
      </p:sp>
      <p:sp>
        <p:nvSpPr>
          <p:cNvPr id="6" name="Espace réservé du numéro de diapositive 5"/>
          <p:cNvSpPr>
            <a:spLocks noGrp="1"/>
          </p:cNvSpPr>
          <p:nvPr>
            <p:ph type="sldNum" sz="quarter" idx="12"/>
          </p:nvPr>
        </p:nvSpPr>
        <p:spPr/>
        <p:txBody>
          <a:bodyPr/>
          <a:lstStyle/>
          <a:p>
            <a:pPr>
              <a:defRPr/>
            </a:pPr>
            <a:fld id="{BC6E2BD9-2467-4D05-970C-90B7FC6D40AA}"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endParaRPr lang="en-US"/>
          </a:p>
        </p:txBody>
      </p:sp>
      <p:sp>
        <p:nvSpPr>
          <p:cNvPr id="6" name="Espace réservé du numéro de diapositive 5"/>
          <p:cNvSpPr>
            <a:spLocks noGrp="1"/>
          </p:cNvSpPr>
          <p:nvPr>
            <p:ph type="sldNum" sz="quarter" idx="12"/>
          </p:nvPr>
        </p:nvSpPr>
        <p:spPr/>
        <p:txBody>
          <a:bodyPr/>
          <a:lstStyle/>
          <a:p>
            <a:pPr>
              <a:defRPr/>
            </a:pPr>
            <a:fld id="{9E128589-7FA6-4067-9F7B-2077E3150864}"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endParaRPr lang="en-US"/>
          </a:p>
        </p:txBody>
      </p:sp>
      <p:sp>
        <p:nvSpPr>
          <p:cNvPr id="6" name="Espace réservé du numéro de diapositive 5"/>
          <p:cNvSpPr>
            <a:spLocks noGrp="1"/>
          </p:cNvSpPr>
          <p:nvPr>
            <p:ph type="sldNum" sz="quarter" idx="12"/>
          </p:nvPr>
        </p:nvSpPr>
        <p:spPr/>
        <p:txBody>
          <a:bodyPr/>
          <a:lstStyle/>
          <a:p>
            <a:pPr>
              <a:defRPr/>
            </a:pPr>
            <a:fld id="{FF338F34-9870-4108-A627-6F5FE0E10AD8}"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defRPr/>
            </a:pPr>
            <a:endParaRPr lang="en-US"/>
          </a:p>
        </p:txBody>
      </p:sp>
      <p:sp>
        <p:nvSpPr>
          <p:cNvPr id="6" name="Espace réservé du pied de page 5"/>
          <p:cNvSpPr>
            <a:spLocks noGrp="1"/>
          </p:cNvSpPr>
          <p:nvPr>
            <p:ph type="ftr" sz="quarter" idx="11"/>
          </p:nvPr>
        </p:nvSpPr>
        <p:spPr/>
        <p:txBody>
          <a:bodyPr/>
          <a:lstStyle/>
          <a:p>
            <a:pPr>
              <a:defRPr/>
            </a:pPr>
            <a:endParaRPr lang="en-US"/>
          </a:p>
        </p:txBody>
      </p:sp>
      <p:sp>
        <p:nvSpPr>
          <p:cNvPr id="7" name="Espace réservé du numéro de diapositive 6"/>
          <p:cNvSpPr>
            <a:spLocks noGrp="1"/>
          </p:cNvSpPr>
          <p:nvPr>
            <p:ph type="sldNum" sz="quarter" idx="12"/>
          </p:nvPr>
        </p:nvSpPr>
        <p:spPr/>
        <p:txBody>
          <a:bodyPr/>
          <a:lstStyle/>
          <a:p>
            <a:pPr>
              <a:defRPr/>
            </a:pPr>
            <a:fld id="{61A3D12F-C20D-4147-A472-31048B5876FF}"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defRPr/>
            </a:pPr>
            <a:endParaRPr lang="en-US"/>
          </a:p>
        </p:txBody>
      </p:sp>
      <p:sp>
        <p:nvSpPr>
          <p:cNvPr id="8" name="Espace réservé du pied de page 7"/>
          <p:cNvSpPr>
            <a:spLocks noGrp="1"/>
          </p:cNvSpPr>
          <p:nvPr>
            <p:ph type="ftr" sz="quarter" idx="11"/>
          </p:nvPr>
        </p:nvSpPr>
        <p:spPr/>
        <p:txBody>
          <a:bodyPr/>
          <a:lstStyle/>
          <a:p>
            <a:pPr>
              <a:defRPr/>
            </a:pPr>
            <a:endParaRPr lang="en-US"/>
          </a:p>
        </p:txBody>
      </p:sp>
      <p:sp>
        <p:nvSpPr>
          <p:cNvPr id="9" name="Espace réservé du numéro de diapositive 8"/>
          <p:cNvSpPr>
            <a:spLocks noGrp="1"/>
          </p:cNvSpPr>
          <p:nvPr>
            <p:ph type="sldNum" sz="quarter" idx="12"/>
          </p:nvPr>
        </p:nvSpPr>
        <p:spPr/>
        <p:txBody>
          <a:bodyPr/>
          <a:lstStyle/>
          <a:p>
            <a:pPr>
              <a:defRPr/>
            </a:pPr>
            <a:fld id="{588AA309-A1D9-4B62-A21E-5EECCDD0084E}"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defRPr/>
            </a:pPr>
            <a:endParaRPr lang="en-US"/>
          </a:p>
        </p:txBody>
      </p:sp>
      <p:sp>
        <p:nvSpPr>
          <p:cNvPr id="4" name="Espace réservé du pied de page 3"/>
          <p:cNvSpPr>
            <a:spLocks noGrp="1"/>
          </p:cNvSpPr>
          <p:nvPr>
            <p:ph type="ftr" sz="quarter" idx="11"/>
          </p:nvPr>
        </p:nvSpPr>
        <p:spPr/>
        <p:txBody>
          <a:bodyPr/>
          <a:lstStyle/>
          <a:p>
            <a:pPr>
              <a:defRPr/>
            </a:pPr>
            <a:endParaRPr lang="en-US"/>
          </a:p>
        </p:txBody>
      </p:sp>
      <p:sp>
        <p:nvSpPr>
          <p:cNvPr id="5" name="Espace réservé du numéro de diapositive 4"/>
          <p:cNvSpPr>
            <a:spLocks noGrp="1"/>
          </p:cNvSpPr>
          <p:nvPr>
            <p:ph type="sldNum" sz="quarter" idx="12"/>
          </p:nvPr>
        </p:nvSpPr>
        <p:spPr/>
        <p:txBody>
          <a:bodyPr/>
          <a:lstStyle/>
          <a:p>
            <a:pPr>
              <a:defRPr/>
            </a:pPr>
            <a:fld id="{3C145DDB-40EA-4971-929A-B12568E000AB}"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en-US"/>
          </a:p>
        </p:txBody>
      </p:sp>
      <p:sp>
        <p:nvSpPr>
          <p:cNvPr id="3" name="Espace réservé du pied de page 2"/>
          <p:cNvSpPr>
            <a:spLocks noGrp="1"/>
          </p:cNvSpPr>
          <p:nvPr>
            <p:ph type="ftr" sz="quarter" idx="11"/>
          </p:nvPr>
        </p:nvSpPr>
        <p:spPr/>
        <p:txBody>
          <a:bodyPr/>
          <a:lstStyle/>
          <a:p>
            <a:pPr>
              <a:defRPr/>
            </a:pPr>
            <a:endParaRPr lang="en-US"/>
          </a:p>
        </p:txBody>
      </p:sp>
      <p:sp>
        <p:nvSpPr>
          <p:cNvPr id="4" name="Espace réservé du numéro de diapositive 3"/>
          <p:cNvSpPr>
            <a:spLocks noGrp="1"/>
          </p:cNvSpPr>
          <p:nvPr>
            <p:ph type="sldNum" sz="quarter" idx="12"/>
          </p:nvPr>
        </p:nvSpPr>
        <p:spPr/>
        <p:txBody>
          <a:bodyPr/>
          <a:lstStyle/>
          <a:p>
            <a:pPr>
              <a:defRPr/>
            </a:pPr>
            <a:fld id="{D75F8D89-A85B-457F-8F6B-DC0E85F99E80}"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en-US"/>
          </a:p>
        </p:txBody>
      </p:sp>
      <p:sp>
        <p:nvSpPr>
          <p:cNvPr id="6" name="Espace réservé du pied de page 5"/>
          <p:cNvSpPr>
            <a:spLocks noGrp="1"/>
          </p:cNvSpPr>
          <p:nvPr>
            <p:ph type="ftr" sz="quarter" idx="11"/>
          </p:nvPr>
        </p:nvSpPr>
        <p:spPr/>
        <p:txBody>
          <a:bodyPr/>
          <a:lstStyle/>
          <a:p>
            <a:pPr>
              <a:defRPr/>
            </a:pPr>
            <a:endParaRPr lang="en-US"/>
          </a:p>
        </p:txBody>
      </p:sp>
      <p:sp>
        <p:nvSpPr>
          <p:cNvPr id="7" name="Espace réservé du numéro de diapositive 6"/>
          <p:cNvSpPr>
            <a:spLocks noGrp="1"/>
          </p:cNvSpPr>
          <p:nvPr>
            <p:ph type="sldNum" sz="quarter" idx="12"/>
          </p:nvPr>
        </p:nvSpPr>
        <p:spPr/>
        <p:txBody>
          <a:bodyPr/>
          <a:lstStyle/>
          <a:p>
            <a:pPr>
              <a:defRPr/>
            </a:pPr>
            <a:fld id="{5B339596-C439-4C27-B9D2-FB4A95B114B3}"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en-US"/>
          </a:p>
        </p:txBody>
      </p:sp>
      <p:sp>
        <p:nvSpPr>
          <p:cNvPr id="6" name="Espace réservé du pied de page 5"/>
          <p:cNvSpPr>
            <a:spLocks noGrp="1"/>
          </p:cNvSpPr>
          <p:nvPr>
            <p:ph type="ftr" sz="quarter" idx="11"/>
          </p:nvPr>
        </p:nvSpPr>
        <p:spPr/>
        <p:txBody>
          <a:bodyPr/>
          <a:lstStyle/>
          <a:p>
            <a:pPr>
              <a:defRPr/>
            </a:pPr>
            <a:endParaRPr lang="en-US"/>
          </a:p>
        </p:txBody>
      </p:sp>
      <p:sp>
        <p:nvSpPr>
          <p:cNvPr id="7" name="Espace réservé du numéro de diapositive 6"/>
          <p:cNvSpPr>
            <a:spLocks noGrp="1"/>
          </p:cNvSpPr>
          <p:nvPr>
            <p:ph type="sldNum" sz="quarter" idx="12"/>
          </p:nvPr>
        </p:nvSpPr>
        <p:spPr/>
        <p:txBody>
          <a:bodyPr/>
          <a:lstStyle/>
          <a:p>
            <a:pPr>
              <a:defRPr/>
            </a:pPr>
            <a:fld id="{A69A94A0-6F5C-4521-AC4F-B046D0B98C04}"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C89737-D29A-424D-9130-AD346CA585AE}" type="slidenum">
              <a:rPr lang="en-US" smtClean="0"/>
              <a:pPr>
                <a:defRPr/>
              </a:pPr>
              <a:t>‹N°›</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918"/>
            <a:ext cx="9144000" cy="5401479"/>
          </a:xfrm>
          <a:prstGeom prst="rect">
            <a:avLst/>
          </a:prstGeom>
        </p:spPr>
        <p:txBody>
          <a:bodyPr wrap="square">
            <a:spAutoFit/>
          </a:bodyPr>
          <a:lstStyle/>
          <a:p>
            <a:pPr algn="ctr"/>
            <a:r>
              <a:rPr lang="fr-FR" sz="11500" b="1" dirty="0" smtClean="0">
                <a:latin typeface="Times New Roman" pitchFamily="18" charset="0"/>
                <a:cs typeface="Times New Roman" pitchFamily="18" charset="0"/>
              </a:rPr>
              <a:t>L2</a:t>
            </a:r>
          </a:p>
          <a:p>
            <a:pPr algn="ctr"/>
            <a:r>
              <a:rPr lang="fr-FR" sz="11500" b="1" dirty="0" smtClean="0">
                <a:solidFill>
                  <a:srgbClr val="FF0000"/>
                </a:solidFill>
                <a:latin typeface="Times New Roman" pitchFamily="18" charset="0"/>
                <a:cs typeface="Times New Roman" pitchFamily="18" charset="0"/>
              </a:rPr>
              <a:t>chaines d’obductions </a:t>
            </a:r>
            <a:endParaRPr lang="fr-FR" sz="115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617196"/>
          </a:xfrm>
          <a:prstGeom prst="rect">
            <a:avLst/>
          </a:prstGeom>
          <a:noFill/>
          <a:ln w="9525">
            <a:noFill/>
            <a:miter lim="800000"/>
            <a:headEnd/>
            <a:tailEnd/>
          </a:ln>
        </p:spPr>
        <p:txBody>
          <a:bodyPr wrap="square">
            <a:spAutoFit/>
          </a:bodyPr>
          <a:lstStyle/>
          <a:p>
            <a:r>
              <a:rPr lang="fr-FR" sz="3600" b="1" dirty="0" smtClean="0">
                <a:solidFill>
                  <a:srgbClr val="0070C0"/>
                </a:solidFill>
                <a:latin typeface="Times New Roman" pitchFamily="18" charset="0"/>
                <a:ea typeface="Calibri" pitchFamily="34" charset="0"/>
                <a:cs typeface="Times New Roman" pitchFamily="18" charset="0"/>
              </a:rPr>
              <a:t>1 – 2 / Billon :</a:t>
            </a:r>
          </a:p>
          <a:p>
            <a:pPr algn="ctr"/>
            <a:r>
              <a:rPr lang="fr-FR" sz="3600" dirty="0" smtClean="0">
                <a:latin typeface="Times New Roman" pitchFamily="18" charset="0"/>
                <a:cs typeface="Times New Roman" pitchFamily="18" charset="0"/>
              </a:rPr>
              <a:t>Dans certaines circonstances, </a:t>
            </a:r>
            <a:r>
              <a:rPr lang="fr-FR" sz="3600" b="1" dirty="0" smtClean="0">
                <a:latin typeface="Times New Roman" pitchFamily="18" charset="0"/>
                <a:cs typeface="Times New Roman" pitchFamily="18" charset="0"/>
              </a:rPr>
              <a:t>la croute océanique ne s’enfonce pas sous le continent </a:t>
            </a:r>
            <a:r>
              <a:rPr lang="fr-FR" sz="3600" dirty="0" smtClean="0">
                <a:latin typeface="Times New Roman" pitchFamily="18" charset="0"/>
                <a:cs typeface="Times New Roman" pitchFamily="18" charset="0"/>
              </a:rPr>
              <a:t>mais vient au contraire </a:t>
            </a:r>
            <a:r>
              <a:rPr lang="fr-FR" sz="3600" b="1" dirty="0" smtClean="0">
                <a:solidFill>
                  <a:srgbClr val="FF0000"/>
                </a:solidFill>
                <a:latin typeface="Times New Roman" pitchFamily="18" charset="0"/>
                <a:cs typeface="Times New Roman" pitchFamily="18" charset="0"/>
              </a:rPr>
              <a:t>le chevaucher </a:t>
            </a:r>
            <a:r>
              <a:rPr lang="fr-FR" sz="3600" dirty="0" smtClean="0">
                <a:latin typeface="Times New Roman" pitchFamily="18" charset="0"/>
                <a:cs typeface="Times New Roman" pitchFamily="18" charset="0"/>
              </a:rPr>
              <a:t>d’où le terme </a:t>
            </a:r>
            <a:r>
              <a:rPr lang="fr-FR" sz="4000" b="1" dirty="0" smtClean="0">
                <a:solidFill>
                  <a:srgbClr val="FF0000"/>
                </a:solidFill>
                <a:latin typeface="Times New Roman" pitchFamily="18" charset="0"/>
                <a:cs typeface="Times New Roman" pitchFamily="18" charset="0"/>
              </a:rPr>
              <a:t>d’obduction</a:t>
            </a:r>
            <a:r>
              <a:rPr lang="fr-FR" sz="4000" dirty="0" smtClean="0">
                <a:latin typeface="Times New Roman" pitchFamily="18" charset="0"/>
                <a:cs typeface="Times New Roman" pitchFamily="18" charset="0"/>
              </a:rPr>
              <a:t>   </a:t>
            </a:r>
            <a:r>
              <a:rPr lang="fr-FR" sz="3600" dirty="0" smtClean="0">
                <a:latin typeface="Times New Roman" pitchFamily="18" charset="0"/>
                <a:cs typeface="Times New Roman" pitchFamily="18" charset="0"/>
              </a:rPr>
              <a:t>et donne </a:t>
            </a:r>
            <a:r>
              <a:rPr lang="fr-FR" sz="3600" b="1" dirty="0" smtClean="0">
                <a:latin typeface="Times New Roman" pitchFamily="18" charset="0"/>
                <a:cs typeface="Times New Roman" pitchFamily="18" charset="0"/>
              </a:rPr>
              <a:t>naissance</a:t>
            </a:r>
            <a:r>
              <a:rPr lang="fr-FR" sz="3600" dirty="0" smtClean="0">
                <a:latin typeface="Times New Roman" pitchFamily="18" charset="0"/>
                <a:cs typeface="Times New Roman" pitchFamily="18" charset="0"/>
              </a:rPr>
              <a:t> aux </a:t>
            </a:r>
            <a:r>
              <a:rPr lang="fr-FR" sz="3600" dirty="0" smtClean="0">
                <a:solidFill>
                  <a:srgbClr val="FF0000"/>
                </a:solidFill>
                <a:latin typeface="Times New Roman" pitchFamily="18" charset="0"/>
                <a:cs typeface="Times New Roman" pitchFamily="18" charset="0"/>
              </a:rPr>
              <a:t>chaines d’obduction </a:t>
            </a:r>
            <a:r>
              <a:rPr lang="fr-FR" sz="3600" dirty="0" smtClean="0">
                <a:latin typeface="Times New Roman" pitchFamily="18" charset="0"/>
                <a:cs typeface="Times New Roman" pitchFamily="18" charset="0"/>
              </a:rPr>
              <a:t>caractérisé  par la présence</a:t>
            </a:r>
          </a:p>
          <a:p>
            <a:pPr algn="ctr"/>
            <a:r>
              <a:rPr lang="fr-FR" sz="3600" b="1" dirty="0" smtClean="0">
                <a:latin typeface="Times New Roman" pitchFamily="18" charset="0"/>
                <a:cs typeface="Times New Roman" pitchFamily="18" charset="0"/>
              </a:rPr>
              <a:t> des ophiolites qui témoignent d’un blocage de subduction.</a:t>
            </a:r>
          </a:p>
          <a:p>
            <a:pPr lvl="0" algn="ctr" eaLnBrk="0" hangingPunct="0"/>
            <a:endParaRPr lang="fr-FR" sz="3600" b="1" dirty="0" smtClean="0">
              <a:latin typeface="Times New Roman" pitchFamily="18" charset="0"/>
              <a:cs typeface="Times New Roman" pitchFamily="18" charset="0"/>
            </a:endParaRPr>
          </a:p>
          <a:p>
            <a:pPr algn="ctr" eaLnBrk="0" hangingPunct="0"/>
            <a:r>
              <a:rPr lang="fr-FR" sz="4000" b="1" dirty="0" smtClean="0">
                <a:solidFill>
                  <a:srgbClr val="00B050"/>
                </a:solidFill>
                <a:latin typeface="Times New Roman" pitchFamily="18" charset="0"/>
                <a:ea typeface="Calibri" pitchFamily="34" charset="0"/>
                <a:cs typeface="Times New Roman" pitchFamily="18" charset="0"/>
              </a:rPr>
              <a:t>3 </a:t>
            </a:r>
            <a:r>
              <a:rPr lang="fr-FR" sz="4000" b="1" dirty="0" smtClean="0">
                <a:solidFill>
                  <a:srgbClr val="00B050"/>
                </a:solidFill>
                <a:latin typeface="Calibri"/>
                <a:ea typeface="Calibri" pitchFamily="34" charset="0"/>
                <a:cs typeface="Times New Roman" pitchFamily="18" charset="0"/>
              </a:rPr>
              <a:t>–</a:t>
            </a:r>
            <a:r>
              <a:rPr lang="fr-FR" sz="4000" b="1" dirty="0" smtClean="0">
                <a:solidFill>
                  <a:srgbClr val="00B050"/>
                </a:solidFill>
                <a:latin typeface="Times New Roman" pitchFamily="18" charset="0"/>
                <a:ea typeface="Calibri" pitchFamily="34" charset="0"/>
                <a:cs typeface="Times New Roman" pitchFamily="18" charset="0"/>
              </a:rPr>
              <a:t> Les </a:t>
            </a:r>
            <a:r>
              <a:rPr lang="fr-FR" sz="4000" b="1" dirty="0" smtClean="0">
                <a:solidFill>
                  <a:srgbClr val="00B050"/>
                </a:solidFill>
                <a:latin typeface="Calibri"/>
                <a:ea typeface="Calibri" pitchFamily="34" charset="0"/>
                <a:cs typeface="Times New Roman" pitchFamily="18" charset="0"/>
              </a:rPr>
              <a:t>é</a:t>
            </a:r>
            <a:r>
              <a:rPr lang="fr-FR" sz="4000" b="1" dirty="0" smtClean="0">
                <a:solidFill>
                  <a:srgbClr val="00B050"/>
                </a:solidFill>
                <a:latin typeface="Times New Roman" pitchFamily="18" charset="0"/>
                <a:ea typeface="Calibri" pitchFamily="34" charset="0"/>
                <a:cs typeface="Times New Roman" pitchFamily="18" charset="0"/>
              </a:rPr>
              <a:t>tapes de la formation des chaines de montagnes d</a:t>
            </a:r>
            <a:r>
              <a:rPr lang="fr-FR" sz="4000" b="1" dirty="0" smtClean="0">
                <a:solidFill>
                  <a:srgbClr val="00B050"/>
                </a:solidFill>
                <a:latin typeface="Calibri"/>
                <a:ea typeface="Calibri" pitchFamily="34" charset="0"/>
                <a:cs typeface="Times New Roman" pitchFamily="18" charset="0"/>
              </a:rPr>
              <a:t>’</a:t>
            </a:r>
            <a:r>
              <a:rPr lang="fr-FR" sz="4000" b="1" dirty="0" smtClean="0">
                <a:solidFill>
                  <a:srgbClr val="00B050"/>
                </a:solidFill>
                <a:latin typeface="Times New Roman" pitchFamily="18" charset="0"/>
                <a:ea typeface="Calibri" pitchFamily="34" charset="0"/>
                <a:cs typeface="Times New Roman" pitchFamily="18" charset="0"/>
              </a:rPr>
              <a:t>Oman:</a:t>
            </a:r>
            <a:endParaRPr lang="fr-FR" sz="4000" b="1" dirty="0" smtClean="0">
              <a:solidFill>
                <a:srgbClr val="00B050"/>
              </a:solidFill>
              <a:latin typeface="Times New Roman" pitchFamily="18" charset="0"/>
              <a:cs typeface="Times New Roman" pitchFamily="18" charset="0"/>
            </a:endParaRPr>
          </a:p>
          <a:p>
            <a:pPr lvl="0" algn="ctr" eaLnBrk="0" hangingPunct="0"/>
            <a:endParaRPr lang="fr-FR"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wipe(down)">
                                      <p:cBhvr>
                                        <p:cTn id="2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Image 34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61796"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2428868"/>
            <a:ext cx="9144000" cy="4524315"/>
          </a:xfrm>
          <a:prstGeom prst="rect">
            <a:avLst/>
          </a:prstGeom>
          <a:noFill/>
          <a:ln w="9525">
            <a:noFill/>
            <a:miter lim="800000"/>
            <a:headEnd/>
            <a:tailEnd/>
          </a:ln>
        </p:spPr>
        <p:txBody>
          <a:bodyPr wrap="square">
            <a:spAutoFit/>
          </a:bodyPr>
          <a:lstStyle/>
          <a:p>
            <a:pPr lvl="0" algn="ctr" eaLnBrk="0" hangingPunct="0">
              <a:buFont typeface="Wingdings" pitchFamily="2" charset="2"/>
              <a:buChar char="Ø"/>
            </a:pPr>
            <a:r>
              <a:rPr lang="fr-FR" sz="3600" dirty="0" smtClean="0">
                <a:solidFill>
                  <a:srgbClr val="000000"/>
                </a:solidFill>
                <a:latin typeface="Times New Roman" pitchFamily="18" charset="0"/>
                <a:ea typeface="Calibri" pitchFamily="34" charset="0"/>
                <a:cs typeface="Times New Roman" pitchFamily="18" charset="0"/>
              </a:rPr>
              <a:t> </a:t>
            </a:r>
            <a:r>
              <a:rPr lang="fr-FR" sz="3600" b="1" dirty="0" smtClean="0">
                <a:solidFill>
                  <a:srgbClr val="FF0000"/>
                </a:solidFill>
                <a:latin typeface="Times New Roman" pitchFamily="18" charset="0"/>
                <a:ea typeface="Calibri" pitchFamily="34" charset="0"/>
                <a:cs typeface="Times New Roman" pitchFamily="18" charset="0"/>
              </a:rPr>
              <a:t>Avant -100Ma </a:t>
            </a:r>
            <a:r>
              <a:rPr lang="fr-FR" sz="3600" dirty="0" smtClean="0">
                <a:solidFill>
                  <a:srgbClr val="000000"/>
                </a:solidFill>
                <a:latin typeface="Times New Roman" pitchFamily="18" charset="0"/>
                <a:ea typeface="Calibri" pitchFamily="34" charset="0"/>
                <a:cs typeface="Times New Roman" pitchFamily="18" charset="0"/>
              </a:rPr>
              <a:t>et dans l’océan Téthys se sont déposés les sédiments radiolarite sur des basaltes en coussin, cette  période est caractérisée par l’action des forces compressives (rapprochement de la plaque africaine et la plaque Eurasienne) ; la plaque océanique subit une grande cassure (faille) suivi d’une </a:t>
            </a:r>
            <a:r>
              <a:rPr lang="fr-FR" sz="3600" b="1" dirty="0" smtClean="0">
                <a:solidFill>
                  <a:srgbClr val="FF0000"/>
                </a:solidFill>
                <a:latin typeface="Times New Roman" pitchFamily="18" charset="0"/>
                <a:ea typeface="Calibri" pitchFamily="34" charset="0"/>
                <a:cs typeface="Times New Roman" pitchFamily="18" charset="0"/>
              </a:rPr>
              <a:t>subduction intra océanique</a:t>
            </a:r>
            <a:r>
              <a:rPr lang="fr-FR" sz="3600" dirty="0" smtClean="0">
                <a:solidFill>
                  <a:srgbClr val="000000"/>
                </a:solidFill>
                <a:latin typeface="Times New Roman" pitchFamily="18" charset="0"/>
                <a:ea typeface="Calibri" pitchFamily="34" charset="0"/>
                <a:cs typeface="Times New Roman" pitchFamily="18" charset="0"/>
              </a:rPr>
              <a:t>.</a:t>
            </a:r>
            <a:endParaRPr lang="fr-FR" sz="1600" dirty="0" smtClean="0">
              <a:latin typeface="Times New Roman" pitchFamily="18" charset="0"/>
              <a:cs typeface="Times New Roman" pitchFamily="18" charset="0"/>
            </a:endParaRPr>
          </a:p>
        </p:txBody>
      </p:sp>
      <p:pic>
        <p:nvPicPr>
          <p:cNvPr id="3" name="Image 343"/>
          <p:cNvPicPr>
            <a:picLocks noChangeAspect="1" noChangeArrowheads="1"/>
          </p:cNvPicPr>
          <p:nvPr/>
        </p:nvPicPr>
        <p:blipFill>
          <a:blip r:embed="rId2" cstate="print"/>
          <a:srcRect l="2343" t="14583" r="4687" b="57292"/>
          <a:stretch>
            <a:fillRect/>
          </a:stretch>
        </p:blipFill>
        <p:spPr bwMode="auto">
          <a:xfrm>
            <a:off x="0" y="0"/>
            <a:ext cx="9144000" cy="23574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1928802"/>
            <a:ext cx="9144000" cy="5078313"/>
          </a:xfrm>
          <a:prstGeom prst="rect">
            <a:avLst/>
          </a:prstGeom>
          <a:noFill/>
          <a:ln w="9525">
            <a:noFill/>
            <a:miter lim="800000"/>
            <a:headEnd/>
            <a:tailEnd/>
          </a:ln>
        </p:spPr>
        <p:txBody>
          <a:bodyPr wrap="square">
            <a:spAutoFit/>
          </a:bodyPr>
          <a:lstStyle/>
          <a:p>
            <a:pPr algn="ctr" eaLnBrk="0" hangingPunct="0">
              <a:buFont typeface="Wingdings" pitchFamily="2" charset="2"/>
              <a:buChar char="Ø"/>
            </a:pPr>
            <a:r>
              <a:rPr lang="fr-FR" sz="3600" b="1" dirty="0" smtClean="0">
                <a:solidFill>
                  <a:srgbClr val="FF0000"/>
                </a:solidFill>
                <a:latin typeface="Times New Roman" pitchFamily="18" charset="0"/>
                <a:ea typeface="Calibri" pitchFamily="34" charset="0"/>
                <a:cs typeface="Times New Roman" pitchFamily="18" charset="0"/>
              </a:rPr>
              <a:t>  - 90  Ma  </a:t>
            </a:r>
            <a:r>
              <a:rPr lang="fr-FR" sz="3600" dirty="0" smtClean="0">
                <a:solidFill>
                  <a:srgbClr val="000000"/>
                </a:solidFill>
                <a:latin typeface="Times New Roman" pitchFamily="18" charset="0"/>
                <a:ea typeface="Calibri" pitchFamily="34" charset="0"/>
                <a:cs typeface="Times New Roman" pitchFamily="18" charset="0"/>
              </a:rPr>
              <a:t>le ph</a:t>
            </a:r>
            <a:r>
              <a:rPr lang="fr-FR" sz="3600" dirty="0" smtClean="0">
                <a:solidFill>
                  <a:srgbClr val="000000"/>
                </a:solidFill>
                <a:latin typeface="Calibri"/>
                <a:ea typeface="Calibri" pitchFamily="34" charset="0"/>
                <a:cs typeface="Times New Roman" pitchFamily="18" charset="0"/>
              </a:rPr>
              <a:t>é</a:t>
            </a:r>
            <a:r>
              <a:rPr lang="fr-FR" sz="3600" dirty="0" smtClean="0">
                <a:solidFill>
                  <a:srgbClr val="000000"/>
                </a:solidFill>
                <a:latin typeface="Times New Roman" pitchFamily="18" charset="0"/>
                <a:ea typeface="Calibri" pitchFamily="34" charset="0"/>
                <a:cs typeface="Times New Roman" pitchFamily="18" charset="0"/>
              </a:rPr>
              <a:t>nom</a:t>
            </a:r>
            <a:r>
              <a:rPr lang="fr-FR" sz="3600" dirty="0" smtClean="0">
                <a:solidFill>
                  <a:srgbClr val="000000"/>
                </a:solidFill>
                <a:latin typeface="Calibri"/>
                <a:ea typeface="Calibri" pitchFamily="34" charset="0"/>
                <a:cs typeface="Times New Roman" pitchFamily="18" charset="0"/>
              </a:rPr>
              <a:t>è</a:t>
            </a:r>
            <a:r>
              <a:rPr lang="fr-FR" sz="3600" dirty="0" smtClean="0">
                <a:solidFill>
                  <a:srgbClr val="000000"/>
                </a:solidFill>
                <a:latin typeface="Times New Roman" pitchFamily="18" charset="0"/>
                <a:ea typeface="Calibri" pitchFamily="34" charset="0"/>
                <a:cs typeface="Times New Roman" pitchFamily="18" charset="0"/>
              </a:rPr>
              <a:t>ne de subduction  se poursuit  et  progressivement  le continent  d</a:t>
            </a:r>
            <a:r>
              <a:rPr lang="fr-FR" sz="3600" dirty="0" smtClean="0">
                <a:solidFill>
                  <a:srgbClr val="000000"/>
                </a:solidFill>
                <a:latin typeface="Calibri"/>
                <a:ea typeface="Calibri" pitchFamily="34" charset="0"/>
                <a:cs typeface="Times New Roman" pitchFamily="18" charset="0"/>
              </a:rPr>
              <a:t>’</a:t>
            </a:r>
            <a:r>
              <a:rPr lang="fr-FR" sz="3600" dirty="0" smtClean="0">
                <a:solidFill>
                  <a:srgbClr val="000000"/>
                </a:solidFill>
                <a:latin typeface="Times New Roman" pitchFamily="18" charset="0"/>
                <a:ea typeface="Calibri" pitchFamily="34" charset="0"/>
                <a:cs typeface="Times New Roman" pitchFamily="18" charset="0"/>
              </a:rPr>
              <a:t>Oman  se rapproche </a:t>
            </a:r>
            <a:r>
              <a:rPr lang="fr-FR" sz="3600" dirty="0" smtClean="0">
                <a:solidFill>
                  <a:srgbClr val="000000"/>
                </a:solidFill>
                <a:latin typeface="Calibri"/>
                <a:ea typeface="Calibri" pitchFamily="34" charset="0"/>
                <a:cs typeface="Times New Roman" pitchFamily="18" charset="0"/>
              </a:rPr>
              <a:t>de</a:t>
            </a:r>
            <a:r>
              <a:rPr lang="fr-FR" sz="3600" dirty="0" smtClean="0">
                <a:solidFill>
                  <a:srgbClr val="000000"/>
                </a:solidFill>
                <a:latin typeface="Times New Roman" pitchFamily="18" charset="0"/>
                <a:ea typeface="Calibri" pitchFamily="34" charset="0"/>
                <a:cs typeface="Times New Roman" pitchFamily="18" charset="0"/>
              </a:rPr>
              <a:t> la zone de subduction  et le domaine marin disparait. suivi d’une subduction intra océanique. </a:t>
            </a:r>
          </a:p>
          <a:p>
            <a:pPr algn="ctr" eaLnBrk="0" hangingPunct="0">
              <a:buFont typeface="Wingdings" pitchFamily="2" charset="2"/>
              <a:buChar char="Ø"/>
            </a:pPr>
            <a:r>
              <a:rPr lang="fr-FR" sz="3600" dirty="0" smtClean="0">
                <a:solidFill>
                  <a:srgbClr val="000000"/>
                </a:solidFill>
                <a:latin typeface="Times New Roman" pitchFamily="18" charset="0"/>
                <a:ea typeface="Calibri" pitchFamily="34" charset="0"/>
                <a:cs typeface="Times New Roman" pitchFamily="18" charset="0"/>
              </a:rPr>
              <a:t> Arrivant à la zone de subduction, et de faite de sa faible densité la lithosphère continentale </a:t>
            </a:r>
            <a:r>
              <a:rPr lang="fr-FR" sz="3600" b="1" dirty="0" smtClean="0">
                <a:solidFill>
                  <a:srgbClr val="000000"/>
                </a:solidFill>
                <a:latin typeface="Times New Roman" pitchFamily="18" charset="0"/>
                <a:ea typeface="Calibri" pitchFamily="34" charset="0"/>
                <a:cs typeface="Times New Roman" pitchFamily="18" charset="0"/>
              </a:rPr>
              <a:t>ne s’enfonce pas sous la lithosphère océanique </a:t>
            </a:r>
            <a:r>
              <a:rPr lang="fr-FR" sz="3600" dirty="0" smtClean="0">
                <a:solidFill>
                  <a:srgbClr val="000000"/>
                </a:solidFill>
                <a:latin typeface="Times New Roman" pitchFamily="18" charset="0"/>
                <a:ea typeface="Calibri" pitchFamily="34" charset="0"/>
                <a:cs typeface="Times New Roman" pitchFamily="18" charset="0"/>
              </a:rPr>
              <a:t>ce qui entraine </a:t>
            </a:r>
            <a:r>
              <a:rPr lang="fr-FR" sz="3600" b="1" dirty="0" smtClean="0">
                <a:solidFill>
                  <a:srgbClr val="FF0000"/>
                </a:solidFill>
                <a:latin typeface="Times New Roman" pitchFamily="18" charset="0"/>
                <a:ea typeface="Calibri" pitchFamily="34" charset="0"/>
                <a:cs typeface="Times New Roman" pitchFamily="18" charset="0"/>
              </a:rPr>
              <a:t>le blocage de la subduction</a:t>
            </a:r>
            <a:r>
              <a:rPr lang="fr-FR" sz="3600" dirty="0" smtClean="0">
                <a:solidFill>
                  <a:srgbClr val="000000"/>
                </a:solidFill>
                <a:latin typeface="Times New Roman" pitchFamily="18" charset="0"/>
                <a:ea typeface="Calibri" pitchFamily="34" charset="0"/>
                <a:cs typeface="Times New Roman" pitchFamily="18" charset="0"/>
              </a:rPr>
              <a:t>.</a:t>
            </a:r>
          </a:p>
        </p:txBody>
      </p:sp>
      <p:pic>
        <p:nvPicPr>
          <p:cNvPr id="3" name="Image 343"/>
          <p:cNvPicPr>
            <a:picLocks noChangeAspect="1" noChangeArrowheads="1"/>
          </p:cNvPicPr>
          <p:nvPr/>
        </p:nvPicPr>
        <p:blipFill>
          <a:blip r:embed="rId2" cstate="print"/>
          <a:srcRect l="2343" t="45265" r="4687" b="30019"/>
          <a:stretch>
            <a:fillRect/>
          </a:stretch>
        </p:blipFill>
        <p:spPr bwMode="auto">
          <a:xfrm>
            <a:off x="0" y="0"/>
            <a:ext cx="9144000" cy="2071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2071678"/>
            <a:ext cx="9144000" cy="3970318"/>
          </a:xfrm>
          <a:prstGeom prst="rect">
            <a:avLst/>
          </a:prstGeom>
          <a:noFill/>
          <a:ln w="9525">
            <a:noFill/>
            <a:miter lim="800000"/>
            <a:headEnd/>
            <a:tailEnd/>
          </a:ln>
        </p:spPr>
        <p:txBody>
          <a:bodyPr wrap="square">
            <a:spAutoFit/>
          </a:bodyPr>
          <a:lstStyle/>
          <a:p>
            <a:pPr algn="ctr" eaLnBrk="0" hangingPunct="0">
              <a:buFont typeface="Wingdings" pitchFamily="2" charset="2"/>
              <a:buChar char="Ø"/>
            </a:pPr>
            <a:r>
              <a:rPr lang="fr-FR" sz="3600" b="1" dirty="0" smtClean="0">
                <a:solidFill>
                  <a:srgbClr val="FF0000"/>
                </a:solidFill>
                <a:latin typeface="Times New Roman" pitchFamily="18" charset="0"/>
                <a:ea typeface="Calibri" pitchFamily="34" charset="0"/>
                <a:cs typeface="Times New Roman" pitchFamily="18" charset="0"/>
              </a:rPr>
              <a:t> Du -70Ma à l’actuel : </a:t>
            </a:r>
            <a:r>
              <a:rPr lang="fr-FR" sz="3600" dirty="0" smtClean="0">
                <a:solidFill>
                  <a:srgbClr val="000000"/>
                </a:solidFill>
                <a:latin typeface="Times New Roman" pitchFamily="18" charset="0"/>
                <a:ea typeface="Calibri" pitchFamily="34" charset="0"/>
                <a:cs typeface="Times New Roman" pitchFamily="18" charset="0"/>
              </a:rPr>
              <a:t>l</a:t>
            </a:r>
            <a:r>
              <a:rPr lang="fr-FR" sz="3600" dirty="0" smtClean="0">
                <a:solidFill>
                  <a:srgbClr val="000000"/>
                </a:solidFill>
                <a:latin typeface="Calibri"/>
                <a:ea typeface="Calibri" pitchFamily="34" charset="0"/>
                <a:cs typeface="Times New Roman" pitchFamily="18" charset="0"/>
              </a:rPr>
              <a:t>’</a:t>
            </a:r>
            <a:r>
              <a:rPr lang="fr-FR" sz="3600" dirty="0" smtClean="0">
                <a:solidFill>
                  <a:srgbClr val="000000"/>
                </a:solidFill>
                <a:latin typeface="Times New Roman" pitchFamily="18" charset="0"/>
                <a:ea typeface="Calibri" pitchFamily="34" charset="0"/>
                <a:cs typeface="Times New Roman" pitchFamily="18" charset="0"/>
              </a:rPr>
              <a:t>effet  des forces compressives se poursuit poussant la croute oc</a:t>
            </a:r>
            <a:r>
              <a:rPr lang="fr-FR" sz="3600" dirty="0" smtClean="0">
                <a:solidFill>
                  <a:srgbClr val="000000"/>
                </a:solidFill>
                <a:latin typeface="Calibri"/>
                <a:ea typeface="Calibri" pitchFamily="34" charset="0"/>
                <a:cs typeface="Times New Roman" pitchFamily="18" charset="0"/>
              </a:rPr>
              <a:t>é</a:t>
            </a:r>
            <a:r>
              <a:rPr lang="fr-FR" sz="3600" dirty="0" smtClean="0">
                <a:solidFill>
                  <a:srgbClr val="000000"/>
                </a:solidFill>
                <a:latin typeface="Times New Roman" pitchFamily="18" charset="0"/>
                <a:ea typeface="Calibri" pitchFamily="34" charset="0"/>
                <a:cs typeface="Times New Roman" pitchFamily="18" charset="0"/>
              </a:rPr>
              <a:t>anique et une partie du manteau </a:t>
            </a:r>
            <a:r>
              <a:rPr lang="fr-FR" sz="3600" dirty="0" smtClean="0">
                <a:solidFill>
                  <a:srgbClr val="000000"/>
                </a:solidFill>
                <a:latin typeface="Calibri"/>
                <a:ea typeface="Calibri" pitchFamily="34" charset="0"/>
                <a:cs typeface="Times New Roman" pitchFamily="18" charset="0"/>
              </a:rPr>
              <a:t>à</a:t>
            </a:r>
            <a:r>
              <a:rPr lang="fr-FR" sz="3600" dirty="0" smtClean="0">
                <a:solidFill>
                  <a:srgbClr val="000000"/>
                </a:solidFill>
                <a:latin typeface="Times New Roman" pitchFamily="18" charset="0"/>
                <a:ea typeface="Calibri" pitchFamily="34" charset="0"/>
                <a:cs typeface="Times New Roman" pitchFamily="18" charset="0"/>
              </a:rPr>
              <a:t> glisser au-dessous de la lithosph</a:t>
            </a:r>
            <a:r>
              <a:rPr lang="fr-FR" sz="3600" dirty="0" smtClean="0">
                <a:solidFill>
                  <a:srgbClr val="000000"/>
                </a:solidFill>
                <a:latin typeface="Calibri"/>
                <a:ea typeface="Calibri" pitchFamily="34" charset="0"/>
                <a:cs typeface="Times New Roman" pitchFamily="18" charset="0"/>
              </a:rPr>
              <a:t>è</a:t>
            </a:r>
            <a:r>
              <a:rPr lang="fr-FR" sz="3600" dirty="0" smtClean="0">
                <a:solidFill>
                  <a:srgbClr val="000000"/>
                </a:solidFill>
                <a:latin typeface="Times New Roman" pitchFamily="18" charset="0"/>
                <a:ea typeface="Calibri" pitchFamily="34" charset="0"/>
                <a:cs typeface="Times New Roman" pitchFamily="18" charset="0"/>
              </a:rPr>
              <a:t>re continentale : </a:t>
            </a:r>
          </a:p>
          <a:p>
            <a:pPr algn="ctr" eaLnBrk="0" hangingPunct="0"/>
            <a:r>
              <a:rPr lang="fr-FR" sz="3600" dirty="0" smtClean="0">
                <a:solidFill>
                  <a:srgbClr val="000000"/>
                </a:solidFill>
                <a:latin typeface="Times New Roman" pitchFamily="18" charset="0"/>
                <a:ea typeface="Calibri" pitchFamily="34" charset="0"/>
                <a:cs typeface="Times New Roman" pitchFamily="18" charset="0"/>
              </a:rPr>
              <a:t>c</a:t>
            </a:r>
            <a:r>
              <a:rPr lang="fr-FR" sz="3600" dirty="0" smtClean="0">
                <a:solidFill>
                  <a:srgbClr val="000000"/>
                </a:solidFill>
                <a:latin typeface="Calibri"/>
                <a:ea typeface="Calibri" pitchFamily="34" charset="0"/>
                <a:cs typeface="Times New Roman" pitchFamily="18" charset="0"/>
              </a:rPr>
              <a:t>’</a:t>
            </a:r>
            <a:r>
              <a:rPr lang="fr-FR" sz="3600" dirty="0" smtClean="0">
                <a:solidFill>
                  <a:srgbClr val="000000"/>
                </a:solidFill>
                <a:latin typeface="Times New Roman" pitchFamily="18" charset="0"/>
                <a:ea typeface="Calibri" pitchFamily="34" charset="0"/>
                <a:cs typeface="Times New Roman" pitchFamily="18" charset="0"/>
              </a:rPr>
              <a:t>est </a:t>
            </a:r>
            <a:r>
              <a:rPr lang="fr-FR" sz="3600" b="1" dirty="0" smtClean="0">
                <a:solidFill>
                  <a:srgbClr val="FF0000"/>
                </a:solidFill>
                <a:latin typeface="Times New Roman" pitchFamily="18" charset="0"/>
                <a:ea typeface="Calibri" pitchFamily="34" charset="0"/>
                <a:cs typeface="Times New Roman" pitchFamily="18" charset="0"/>
              </a:rPr>
              <a:t>l</a:t>
            </a:r>
            <a:r>
              <a:rPr lang="fr-FR" sz="3600" b="1" dirty="0" smtClean="0">
                <a:solidFill>
                  <a:srgbClr val="FF0000"/>
                </a:solidFill>
                <a:latin typeface="Calibri"/>
                <a:ea typeface="Calibri" pitchFamily="34" charset="0"/>
                <a:cs typeface="Times New Roman" pitchFamily="18" charset="0"/>
              </a:rPr>
              <a:t>’</a:t>
            </a:r>
            <a:r>
              <a:rPr lang="fr-FR" sz="3600" b="1" dirty="0" smtClean="0">
                <a:solidFill>
                  <a:srgbClr val="FF0000"/>
                </a:solidFill>
                <a:latin typeface="Times New Roman" pitchFamily="18" charset="0"/>
                <a:ea typeface="Calibri" pitchFamily="34" charset="0"/>
                <a:cs typeface="Times New Roman" pitchFamily="18" charset="0"/>
              </a:rPr>
              <a:t>obduction</a:t>
            </a:r>
            <a:r>
              <a:rPr lang="fr-FR" sz="3600" dirty="0" smtClean="0">
                <a:solidFill>
                  <a:srgbClr val="000000"/>
                </a:solidFill>
                <a:latin typeface="Times New Roman" pitchFamily="18" charset="0"/>
                <a:ea typeface="Calibri" pitchFamily="34" charset="0"/>
                <a:cs typeface="Times New Roman" pitchFamily="18" charset="0"/>
              </a:rPr>
              <a:t>  poussant devant elle les s</a:t>
            </a:r>
            <a:r>
              <a:rPr lang="fr-FR" sz="3600" dirty="0" smtClean="0">
                <a:solidFill>
                  <a:srgbClr val="000000"/>
                </a:solidFill>
                <a:latin typeface="Calibri"/>
                <a:ea typeface="Calibri" pitchFamily="34" charset="0"/>
                <a:cs typeface="Times New Roman" pitchFamily="18" charset="0"/>
              </a:rPr>
              <a:t>é</a:t>
            </a:r>
            <a:r>
              <a:rPr lang="fr-FR" sz="3600" dirty="0" smtClean="0">
                <a:solidFill>
                  <a:srgbClr val="000000"/>
                </a:solidFill>
                <a:latin typeface="Times New Roman" pitchFamily="18" charset="0"/>
                <a:ea typeface="Calibri" pitchFamily="34" charset="0"/>
                <a:cs typeface="Times New Roman" pitchFamily="18" charset="0"/>
              </a:rPr>
              <a:t>diments marins  pour de grande distance pour former des </a:t>
            </a:r>
            <a:r>
              <a:rPr lang="fr-FR" sz="3600" dirty="0" smtClean="0">
                <a:solidFill>
                  <a:srgbClr val="FF0000"/>
                </a:solidFill>
                <a:latin typeface="Times New Roman" pitchFamily="18" charset="0"/>
                <a:ea typeface="Calibri" pitchFamily="34" charset="0"/>
                <a:cs typeface="Times New Roman" pitchFamily="18" charset="0"/>
              </a:rPr>
              <a:t>nappes de charriages</a:t>
            </a:r>
            <a:r>
              <a:rPr lang="fr-FR" sz="3600" dirty="0" smtClean="0">
                <a:solidFill>
                  <a:srgbClr val="000000"/>
                </a:solidFill>
                <a:latin typeface="Times New Roman" pitchFamily="18" charset="0"/>
                <a:ea typeface="Calibri" pitchFamily="34" charset="0"/>
                <a:cs typeface="Times New Roman" pitchFamily="18" charset="0"/>
              </a:rPr>
              <a:t>.</a:t>
            </a:r>
          </a:p>
        </p:txBody>
      </p:sp>
      <p:pic>
        <p:nvPicPr>
          <p:cNvPr id="3" name="Image 343"/>
          <p:cNvPicPr>
            <a:picLocks noChangeAspect="1" noChangeArrowheads="1"/>
          </p:cNvPicPr>
          <p:nvPr/>
        </p:nvPicPr>
        <p:blipFill>
          <a:blip r:embed="rId2" cstate="print"/>
          <a:srcRect l="5248" t="72538" r="12676" b="2746"/>
          <a:stretch>
            <a:fillRect/>
          </a:stretch>
        </p:blipFill>
        <p:spPr bwMode="auto">
          <a:xfrm>
            <a:off x="0" y="0"/>
            <a:ext cx="9144000" cy="2071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309420"/>
          </a:xfrm>
          <a:prstGeom prst="rect">
            <a:avLst/>
          </a:prstGeom>
          <a:noFill/>
          <a:ln w="9525">
            <a:noFill/>
            <a:miter lim="800000"/>
            <a:headEnd/>
            <a:tailEnd/>
          </a:ln>
        </p:spPr>
        <p:txBody>
          <a:bodyPr wrap="square">
            <a:spAutoFit/>
          </a:bodyPr>
          <a:lstStyle/>
          <a:p>
            <a:pPr lvl="0" eaLnBrk="0" hangingPunct="0"/>
            <a:r>
              <a:rPr lang="fr-FR" sz="4000" b="1" dirty="0" smtClean="0">
                <a:solidFill>
                  <a:srgbClr val="00B050"/>
                </a:solidFill>
                <a:latin typeface="Times New Roman" pitchFamily="18" charset="0"/>
                <a:ea typeface="Calibri" pitchFamily="34" charset="0"/>
                <a:cs typeface="Times New Roman" pitchFamily="18" charset="0"/>
              </a:rPr>
              <a:t>4 – Bilan:</a:t>
            </a:r>
            <a:endParaRPr lang="fr-FR" sz="4000" dirty="0" smtClean="0">
              <a:latin typeface="Times New Roman" pitchFamily="18" charset="0"/>
              <a:cs typeface="Times New Roman" pitchFamily="18" charset="0"/>
            </a:endParaRPr>
          </a:p>
          <a:p>
            <a:pPr lvl="0" algn="ctr" eaLnBrk="0" hangingPunct="0">
              <a:buFont typeface="Wingdings" pitchFamily="2" charset="2"/>
              <a:buChar char="Ø"/>
            </a:pPr>
            <a:r>
              <a:rPr lang="fr-FR" sz="4000" dirty="0" smtClean="0">
                <a:solidFill>
                  <a:srgbClr val="000000"/>
                </a:solidFill>
                <a:latin typeface="Times New Roman" pitchFamily="18" charset="0"/>
                <a:ea typeface="Calibri" pitchFamily="34" charset="0"/>
                <a:cs typeface="Times New Roman" pitchFamily="18" charset="0"/>
              </a:rPr>
              <a:t>  le phénomène d’obduction est le phénomène qui est à l’origine de la formation des chaines d’obduction.</a:t>
            </a:r>
            <a:endParaRPr lang="fr-FR" sz="4000" dirty="0" smtClean="0">
              <a:latin typeface="Times New Roman" pitchFamily="18" charset="0"/>
              <a:cs typeface="Times New Roman" pitchFamily="18" charset="0"/>
            </a:endParaRPr>
          </a:p>
          <a:p>
            <a:pPr lvl="0" algn="ctr" eaLnBrk="0" hangingPunct="0">
              <a:buFont typeface="Wingdings" pitchFamily="2" charset="2"/>
              <a:buChar char="Ø"/>
            </a:pPr>
            <a:r>
              <a:rPr lang="fr-FR" sz="4000" dirty="0" smtClean="0">
                <a:solidFill>
                  <a:srgbClr val="000000"/>
                </a:solidFill>
                <a:latin typeface="Times New Roman" pitchFamily="18" charset="0"/>
                <a:ea typeface="Calibri" pitchFamily="34" charset="0"/>
                <a:cs typeface="Times New Roman" pitchFamily="18" charset="0"/>
              </a:rPr>
              <a:t>  L’obduction est la conséquence d’un </a:t>
            </a:r>
            <a:r>
              <a:rPr lang="fr-FR" sz="4000" dirty="0" smtClean="0">
                <a:solidFill>
                  <a:srgbClr val="FF0000"/>
                </a:solidFill>
                <a:latin typeface="Times New Roman" pitchFamily="18" charset="0"/>
                <a:ea typeface="Calibri" pitchFamily="34" charset="0"/>
                <a:cs typeface="Times New Roman" pitchFamily="18" charset="0"/>
              </a:rPr>
              <a:t>blocage</a:t>
            </a:r>
            <a:r>
              <a:rPr lang="fr-FR" sz="4000" dirty="0" smtClean="0">
                <a:solidFill>
                  <a:srgbClr val="000000"/>
                </a:solidFill>
                <a:latin typeface="Times New Roman" pitchFamily="18" charset="0"/>
                <a:ea typeface="Calibri" pitchFamily="34" charset="0"/>
                <a:cs typeface="Times New Roman" pitchFamily="18" charset="0"/>
              </a:rPr>
              <a:t> de la </a:t>
            </a:r>
            <a:r>
              <a:rPr lang="fr-FR" sz="4000" b="1" dirty="0" smtClean="0">
                <a:solidFill>
                  <a:srgbClr val="FF0000"/>
                </a:solidFill>
                <a:latin typeface="Times New Roman" pitchFamily="18" charset="0"/>
                <a:ea typeface="Calibri" pitchFamily="34" charset="0"/>
                <a:cs typeface="Times New Roman" pitchFamily="18" charset="0"/>
              </a:rPr>
              <a:t>subduction</a:t>
            </a:r>
            <a:r>
              <a:rPr lang="fr-FR" sz="4000" dirty="0" smtClean="0">
                <a:solidFill>
                  <a:srgbClr val="000000"/>
                </a:solidFill>
                <a:latin typeface="Times New Roman" pitchFamily="18" charset="0"/>
                <a:ea typeface="Calibri" pitchFamily="34" charset="0"/>
                <a:cs typeface="Times New Roman" pitchFamily="18" charset="0"/>
              </a:rPr>
              <a:t> qui entraine la </a:t>
            </a:r>
            <a:r>
              <a:rPr lang="fr-FR" sz="4000" dirty="0" smtClean="0">
                <a:solidFill>
                  <a:srgbClr val="FF0000"/>
                </a:solidFill>
                <a:latin typeface="Times New Roman" pitchFamily="18" charset="0"/>
                <a:ea typeface="Calibri" pitchFamily="34" charset="0"/>
                <a:cs typeface="Times New Roman" pitchFamily="18" charset="0"/>
              </a:rPr>
              <a:t>croute océanique et une partie du manteau à glisser </a:t>
            </a:r>
            <a:r>
              <a:rPr lang="fr-FR" sz="4000" dirty="0" smtClean="0">
                <a:solidFill>
                  <a:srgbClr val="000000"/>
                </a:solidFill>
                <a:latin typeface="Times New Roman" pitchFamily="18" charset="0"/>
                <a:ea typeface="Calibri" pitchFamily="34" charset="0"/>
                <a:cs typeface="Times New Roman" pitchFamily="18" charset="0"/>
              </a:rPr>
              <a:t>et </a:t>
            </a:r>
            <a:r>
              <a:rPr lang="fr-FR" sz="4000" dirty="0" smtClean="0">
                <a:solidFill>
                  <a:srgbClr val="FF0000"/>
                </a:solidFill>
                <a:latin typeface="Times New Roman" pitchFamily="18" charset="0"/>
                <a:ea typeface="Calibri" pitchFamily="34" charset="0"/>
                <a:cs typeface="Times New Roman" pitchFamily="18" charset="0"/>
              </a:rPr>
              <a:t>chevaucher</a:t>
            </a:r>
            <a:r>
              <a:rPr lang="fr-FR" sz="4000" dirty="0" smtClean="0">
                <a:solidFill>
                  <a:srgbClr val="000000"/>
                </a:solidFill>
                <a:latin typeface="Times New Roman" pitchFamily="18" charset="0"/>
                <a:ea typeface="Calibri" pitchFamily="34" charset="0"/>
                <a:cs typeface="Times New Roman" pitchFamily="18" charset="0"/>
              </a:rPr>
              <a:t> </a:t>
            </a:r>
            <a:r>
              <a:rPr lang="fr-FR" sz="4400" b="1" dirty="0" smtClean="0">
                <a:solidFill>
                  <a:srgbClr val="FF0000"/>
                </a:solidFill>
                <a:latin typeface="Times New Roman" pitchFamily="18" charset="0"/>
                <a:ea typeface="Calibri" pitchFamily="34" charset="0"/>
                <a:cs typeface="Times New Roman" pitchFamily="18" charset="0"/>
              </a:rPr>
              <a:t>sur</a:t>
            </a:r>
            <a:r>
              <a:rPr lang="fr-FR" sz="4400" dirty="0" smtClean="0">
                <a:solidFill>
                  <a:srgbClr val="000000"/>
                </a:solidFill>
                <a:latin typeface="Times New Roman" pitchFamily="18" charset="0"/>
                <a:ea typeface="Calibri" pitchFamily="34" charset="0"/>
                <a:cs typeface="Times New Roman" pitchFamily="18" charset="0"/>
              </a:rPr>
              <a:t> </a:t>
            </a:r>
            <a:r>
              <a:rPr lang="fr-FR" sz="4000" dirty="0" smtClean="0">
                <a:solidFill>
                  <a:srgbClr val="000000"/>
                </a:solidFill>
                <a:latin typeface="Times New Roman" pitchFamily="18" charset="0"/>
                <a:ea typeface="Calibri" pitchFamily="34" charset="0"/>
                <a:cs typeface="Times New Roman" pitchFamily="18" charset="0"/>
              </a:rPr>
              <a:t>la </a:t>
            </a:r>
            <a:r>
              <a:rPr lang="fr-FR" sz="4000" dirty="0" smtClean="0">
                <a:solidFill>
                  <a:srgbClr val="FF0000"/>
                </a:solidFill>
                <a:latin typeface="Times New Roman" pitchFamily="18" charset="0"/>
                <a:ea typeface="Calibri" pitchFamily="34" charset="0"/>
                <a:cs typeface="Times New Roman" pitchFamily="18" charset="0"/>
              </a:rPr>
              <a:t>lithosphère continentale </a:t>
            </a:r>
            <a:r>
              <a:rPr lang="fr-FR" sz="4000" dirty="0" smtClean="0">
                <a:solidFill>
                  <a:srgbClr val="000000"/>
                </a:solidFill>
                <a:latin typeface="Times New Roman" pitchFamily="18" charset="0"/>
                <a:ea typeface="Calibri" pitchFamily="34" charset="0"/>
                <a:cs typeface="Times New Roman" pitchFamily="18" charset="0"/>
              </a:rPr>
              <a:t>poussant devant elle les sédiments du fond marin (radiolarites).</a:t>
            </a:r>
            <a:endParaRPr lang="fr-FR"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5078313"/>
          </a:xfrm>
          <a:prstGeom prst="rect">
            <a:avLst/>
          </a:prstGeom>
          <a:noFill/>
          <a:ln w="9525">
            <a:noFill/>
            <a:miter lim="800000"/>
            <a:headEnd/>
            <a:tailEnd/>
          </a:ln>
        </p:spPr>
        <p:txBody>
          <a:bodyPr wrap="square">
            <a:spAutoFit/>
          </a:bodyPr>
          <a:lstStyle/>
          <a:p>
            <a:pPr lvl="0" algn="ctr" eaLnBrk="0" hangingPunct="0">
              <a:buFont typeface="Wingdings" pitchFamily="2" charset="2"/>
              <a:buChar char="Ø"/>
            </a:pPr>
            <a:r>
              <a:rPr lang="fr-FR" sz="3600" dirty="0" smtClean="0">
                <a:solidFill>
                  <a:srgbClr val="000000"/>
                </a:solidFill>
                <a:latin typeface="Times New Roman" pitchFamily="18" charset="0"/>
                <a:ea typeface="Calibri" pitchFamily="34" charset="0"/>
                <a:cs typeface="Times New Roman" pitchFamily="18" charset="0"/>
              </a:rPr>
              <a:t> Les chaines d’obductions présentent des: </a:t>
            </a:r>
          </a:p>
          <a:p>
            <a:pPr lvl="0" algn="ctr" eaLnBrk="0" hangingPunct="0">
              <a:buFont typeface="Wingdings" pitchFamily="2" charset="2"/>
              <a:buChar char="ü"/>
            </a:pPr>
            <a:r>
              <a:rPr lang="fr-FR" sz="3600" dirty="0" smtClean="0">
                <a:solidFill>
                  <a:srgbClr val="000000"/>
                </a:solidFill>
                <a:latin typeface="Times New Roman" pitchFamily="18" charset="0"/>
                <a:ea typeface="Calibri" pitchFamily="34" charset="0"/>
                <a:cs typeface="Times New Roman" pitchFamily="18" charset="0"/>
              </a:rPr>
              <a:t> caractéristiques </a:t>
            </a:r>
            <a:r>
              <a:rPr lang="fr-FR" sz="3600" b="1" dirty="0" smtClean="0">
                <a:solidFill>
                  <a:srgbClr val="FF0000"/>
                </a:solidFill>
                <a:latin typeface="Times New Roman" pitchFamily="18" charset="0"/>
                <a:ea typeface="Calibri" pitchFamily="34" charset="0"/>
                <a:cs typeface="Times New Roman" pitchFamily="18" charset="0"/>
              </a:rPr>
              <a:t>structurales</a:t>
            </a:r>
            <a:r>
              <a:rPr lang="fr-FR" sz="3600" dirty="0" smtClean="0">
                <a:solidFill>
                  <a:srgbClr val="000000"/>
                </a:solidFill>
                <a:latin typeface="Times New Roman" pitchFamily="18" charset="0"/>
                <a:ea typeface="Calibri" pitchFamily="34" charset="0"/>
                <a:cs typeface="Times New Roman" pitchFamily="18" charset="0"/>
              </a:rPr>
              <a:t> </a:t>
            </a:r>
            <a:r>
              <a:rPr lang="fr-FR" sz="3600" b="1" dirty="0" smtClean="0">
                <a:solidFill>
                  <a:srgbClr val="000000"/>
                </a:solidFill>
                <a:latin typeface="Times New Roman" pitchFamily="18" charset="0"/>
                <a:ea typeface="Calibri" pitchFamily="34" charset="0"/>
                <a:cs typeface="Times New Roman" pitchFamily="18" charset="0"/>
              </a:rPr>
              <a:t>(plis, failles inverses, nappes de charriages) </a:t>
            </a:r>
          </a:p>
          <a:p>
            <a:pPr lvl="0" algn="ctr" eaLnBrk="0" hangingPunct="0">
              <a:buFont typeface="Wingdings" pitchFamily="2" charset="2"/>
              <a:buChar char="ü"/>
            </a:pPr>
            <a:r>
              <a:rPr lang="fr-FR" sz="3600" b="1" dirty="0" smtClean="0">
                <a:solidFill>
                  <a:srgbClr val="000000"/>
                </a:solidFill>
                <a:latin typeface="Times New Roman" pitchFamily="18" charset="0"/>
                <a:ea typeface="Calibri" pitchFamily="34" charset="0"/>
                <a:cs typeface="Times New Roman" pitchFamily="18" charset="0"/>
              </a:rPr>
              <a:t> </a:t>
            </a:r>
            <a:r>
              <a:rPr lang="fr-FR" sz="3600" dirty="0" smtClean="0">
                <a:solidFill>
                  <a:srgbClr val="000000"/>
                </a:solidFill>
                <a:latin typeface="Times New Roman" pitchFamily="18" charset="0"/>
                <a:ea typeface="Calibri" pitchFamily="34" charset="0"/>
                <a:cs typeface="Times New Roman" pitchFamily="18" charset="0"/>
              </a:rPr>
              <a:t>des caractéristiques </a:t>
            </a:r>
            <a:r>
              <a:rPr lang="fr-FR" sz="3600" b="1" dirty="0" smtClean="0">
                <a:solidFill>
                  <a:srgbClr val="FF0000"/>
                </a:solidFill>
                <a:latin typeface="Times New Roman" pitchFamily="18" charset="0"/>
                <a:ea typeface="Calibri" pitchFamily="34" charset="0"/>
                <a:cs typeface="Times New Roman" pitchFamily="18" charset="0"/>
              </a:rPr>
              <a:t>pétrographiques</a:t>
            </a:r>
            <a:r>
              <a:rPr lang="fr-FR" sz="3600" dirty="0" smtClean="0">
                <a:solidFill>
                  <a:srgbClr val="000000"/>
                </a:solidFill>
                <a:latin typeface="Times New Roman" pitchFamily="18" charset="0"/>
                <a:ea typeface="Calibri" pitchFamily="34" charset="0"/>
                <a:cs typeface="Times New Roman" pitchFamily="18" charset="0"/>
              </a:rPr>
              <a:t> : </a:t>
            </a:r>
            <a:r>
              <a:rPr lang="fr-FR" sz="3600" b="1" dirty="0" smtClean="0">
                <a:solidFill>
                  <a:srgbClr val="000000"/>
                </a:solidFill>
                <a:latin typeface="Times New Roman" pitchFamily="18" charset="0"/>
                <a:ea typeface="Calibri" pitchFamily="34" charset="0"/>
                <a:cs typeface="Times New Roman" pitchFamily="18" charset="0"/>
              </a:rPr>
              <a:t>complexe ophiolitique composée de basaltes en coussinet, des filons basaltiques, des gabbros et la péridotite.</a:t>
            </a:r>
            <a:r>
              <a:rPr lang="fr-FR" sz="3600" dirty="0" smtClean="0">
                <a:solidFill>
                  <a:srgbClr val="000000"/>
                </a:solidFill>
                <a:latin typeface="Times New Roman" pitchFamily="18" charset="0"/>
                <a:ea typeface="Calibri" pitchFamily="34" charset="0"/>
                <a:cs typeface="Times New Roman" pitchFamily="18" charset="0"/>
              </a:rPr>
              <a:t> </a:t>
            </a:r>
          </a:p>
          <a:p>
            <a:pPr lvl="0" algn="ctr" eaLnBrk="0" hangingPunct="0"/>
            <a:r>
              <a:rPr lang="fr-FR" sz="3600" dirty="0" smtClean="0">
                <a:solidFill>
                  <a:srgbClr val="000000"/>
                </a:solidFill>
                <a:latin typeface="Times New Roman" pitchFamily="18" charset="0"/>
                <a:ea typeface="Calibri" pitchFamily="34" charset="0"/>
                <a:cs typeface="Times New Roman" pitchFamily="18" charset="0"/>
              </a:rPr>
              <a:t>dans certaines régions on observe la discontinuité de Moho..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617196"/>
          </a:xfrm>
          <a:prstGeom prst="rect">
            <a:avLst/>
          </a:prstGeom>
          <a:noFill/>
          <a:ln w="9525">
            <a:noFill/>
            <a:miter lim="800000"/>
            <a:headEnd/>
            <a:tailEnd/>
          </a:ln>
        </p:spPr>
        <p:txBody>
          <a:bodyPr wrap="square">
            <a:spAutoFit/>
          </a:bodyPr>
          <a:lstStyle/>
          <a:p>
            <a:pPr algn="ctr"/>
            <a:r>
              <a:rPr lang="fr-FR" sz="4400" b="1" dirty="0" smtClean="0">
                <a:solidFill>
                  <a:srgbClr val="FF0000"/>
                </a:solidFill>
                <a:latin typeface="Times New Roman" pitchFamily="18" charset="0"/>
                <a:cs typeface="Times New Roman" pitchFamily="18" charset="0"/>
              </a:rPr>
              <a:t>II – Les caractéristiques des chaines d’obductions et les conditions de leur formation : </a:t>
            </a:r>
          </a:p>
          <a:p>
            <a:pPr algn="ctr"/>
            <a:r>
              <a:rPr lang="fr-FR" sz="4400" b="1" dirty="0" smtClean="0">
                <a:latin typeface="Times New Roman" pitchFamily="18" charset="0"/>
                <a:cs typeface="Times New Roman" pitchFamily="18" charset="0"/>
              </a:rPr>
              <a:t>Exemple : la chaine Al Hajjar d’OMAN:</a:t>
            </a:r>
          </a:p>
          <a:p>
            <a:pPr algn="ctr"/>
            <a:endParaRPr lang="fr-FR" sz="3200" b="1" dirty="0" smtClean="0">
              <a:latin typeface="Times New Roman" pitchFamily="18" charset="0"/>
              <a:cs typeface="Times New Roman" pitchFamily="18" charset="0"/>
            </a:endParaRPr>
          </a:p>
          <a:p>
            <a:r>
              <a:rPr lang="fr-FR" sz="4400" b="1" dirty="0" smtClean="0"/>
              <a:t>             </a:t>
            </a:r>
            <a:r>
              <a:rPr lang="fr-FR" sz="4400" b="1" dirty="0" smtClean="0">
                <a:solidFill>
                  <a:srgbClr val="00B050"/>
                </a:solidFill>
                <a:latin typeface="Times New Roman" pitchFamily="18" charset="0"/>
                <a:cs typeface="Times New Roman" pitchFamily="18" charset="0"/>
              </a:rPr>
              <a:t>1 – Généralités:</a:t>
            </a:r>
          </a:p>
          <a:p>
            <a:pPr algn="ctr"/>
            <a:r>
              <a:rPr lang="fr-FR" sz="3200" dirty="0" smtClean="0">
                <a:solidFill>
                  <a:srgbClr val="000000"/>
                </a:solidFill>
                <a:latin typeface="Times New Roman" pitchFamily="18" charset="0"/>
                <a:ea typeface="Calibri" pitchFamily="34" charset="0"/>
                <a:cs typeface="Times New Roman" pitchFamily="18" charset="0"/>
              </a:rPr>
              <a:t>Le rapprochement des plaques lithosphériques se traduit aussi par la surrection de chaines de montagnes d’obductions caractérisées par le chevauchement de la croute océanique sur le continent.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down)">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wipe(down)">
                                      <p:cBhvr>
                                        <p:cTn id="2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678751"/>
          </a:xfrm>
          <a:prstGeom prst="rect">
            <a:avLst/>
          </a:prstGeom>
          <a:noFill/>
          <a:ln w="9525">
            <a:noFill/>
            <a:miter lim="800000"/>
            <a:headEnd/>
            <a:tailEnd/>
          </a:ln>
        </p:spPr>
        <p:txBody>
          <a:bodyPr wrap="square">
            <a:spAutoFit/>
          </a:bodyPr>
          <a:lstStyle/>
          <a:p>
            <a:pPr algn="ctr"/>
            <a:r>
              <a:rPr lang="fr-FR" sz="3600" b="1" dirty="0" smtClean="0">
                <a:solidFill>
                  <a:srgbClr val="FF0000"/>
                </a:solidFill>
                <a:latin typeface="Times New Roman" pitchFamily="18" charset="0"/>
                <a:cs typeface="Times New Roman" pitchFamily="18" charset="0"/>
              </a:rPr>
              <a:t>Question</a:t>
            </a:r>
            <a:r>
              <a:rPr lang="fr-FR" sz="3600" dirty="0" smtClean="0">
                <a:solidFill>
                  <a:srgbClr val="FF0000"/>
                </a:solidFill>
                <a:latin typeface="Times New Roman" pitchFamily="18" charset="0"/>
                <a:cs typeface="Times New Roman" pitchFamily="18" charset="0"/>
              </a:rPr>
              <a:t> : quelles sont les caractéristiques structurales et pétrographiques de ces chaines ?</a:t>
            </a:r>
            <a:endParaRPr lang="fr-FR" sz="4400" b="1" dirty="0" smtClean="0">
              <a:latin typeface="Times New Roman" pitchFamily="18" charset="0"/>
              <a:cs typeface="Times New Roman" pitchFamily="18" charset="0"/>
            </a:endParaRPr>
          </a:p>
          <a:p>
            <a:pPr algn="ctr"/>
            <a:r>
              <a:rPr lang="fr-FR" sz="4400" b="1" dirty="0" smtClean="0">
                <a:solidFill>
                  <a:srgbClr val="00B050"/>
                </a:solidFill>
                <a:latin typeface="Times New Roman" pitchFamily="18" charset="0"/>
                <a:cs typeface="Times New Roman" pitchFamily="18" charset="0"/>
              </a:rPr>
              <a:t>2 – les caractéristiques structurales  et pétrographiques:</a:t>
            </a:r>
          </a:p>
          <a:p>
            <a:r>
              <a:rPr lang="fr-FR" sz="3200" b="1" dirty="0" smtClean="0">
                <a:solidFill>
                  <a:srgbClr val="0070C0"/>
                </a:solidFill>
                <a:latin typeface="Times New Roman" pitchFamily="18" charset="0"/>
                <a:ea typeface="Calibri" pitchFamily="34" charset="0"/>
                <a:cs typeface="Times New Roman" pitchFamily="18" charset="0"/>
              </a:rPr>
              <a:t>                    1 – 1 / exercice intégré :</a:t>
            </a:r>
          </a:p>
          <a:p>
            <a:pPr algn="ctr"/>
            <a:r>
              <a:rPr lang="fr-FR" sz="3200" dirty="0" smtClean="0">
                <a:solidFill>
                  <a:srgbClr val="000000"/>
                </a:solidFill>
                <a:latin typeface="Times New Roman" pitchFamily="18" charset="0"/>
                <a:ea typeface="Calibri" pitchFamily="34" charset="0"/>
                <a:cs typeface="Times New Roman" pitchFamily="18" charset="0"/>
              </a:rPr>
              <a:t>La fig (a) carte géologique de la chaine d’Al Hajjar avec ces Ophiolites. Tandis que la fig (b) est une carte géologique simplifiée de cette chaine.   </a:t>
            </a:r>
          </a:p>
          <a:p>
            <a:pPr algn="ctr"/>
            <a:r>
              <a:rPr lang="fr-FR" sz="3200" dirty="0" smtClean="0">
                <a:solidFill>
                  <a:srgbClr val="000000"/>
                </a:solidFill>
                <a:latin typeface="Times New Roman" pitchFamily="18" charset="0"/>
                <a:ea typeface="Calibri" pitchFamily="34" charset="0"/>
                <a:cs typeface="Times New Roman" pitchFamily="18" charset="0"/>
              </a:rPr>
              <a:t>La fig (c) représente une colonne du complexe ophiolitique. </a:t>
            </a:r>
          </a:p>
          <a:p>
            <a:pPr algn="ctr"/>
            <a:r>
              <a:rPr lang="fr-FR" sz="3200" dirty="0" smtClean="0">
                <a:solidFill>
                  <a:srgbClr val="000000"/>
                </a:solidFill>
                <a:latin typeface="Times New Roman" pitchFamily="18" charset="0"/>
                <a:ea typeface="Calibri" pitchFamily="34" charset="0"/>
                <a:cs typeface="Times New Roman" pitchFamily="18" charset="0"/>
              </a:rPr>
              <a:t>La fig (d) est une coupe simplifiée de cette chaine.</a:t>
            </a:r>
          </a:p>
          <a:p>
            <a:pPr algn="ctr"/>
            <a:endParaRPr lang="fr-FR" sz="4400" b="1" dirty="0" smtClean="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down)">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down)">
                                      <p:cBhvr>
                                        <p:cTn id="3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6988"/>
          </a:xfrm>
          <a:prstGeom prst="rect">
            <a:avLst/>
          </a:prstGeom>
        </p:spPr>
        <p:txBody>
          <a:bodyPr wrap="square">
            <a:spAutoFit/>
          </a:bodyPr>
          <a:lstStyle/>
          <a:p>
            <a:pPr algn="ctr"/>
            <a:r>
              <a:rPr lang="fr-FR" sz="3200" dirty="0" smtClean="0">
                <a:latin typeface="Times New Roman" pitchFamily="18" charset="0"/>
                <a:cs typeface="Times New Roman" pitchFamily="18" charset="0"/>
              </a:rPr>
              <a:t>1 / Décrivez la répartition de la chaine d’Al Hajjar et dégagez les caractéristiques Structurales et pétrographiques de cette chaine.</a:t>
            </a:r>
          </a:p>
          <a:p>
            <a:pPr algn="ctr"/>
            <a:r>
              <a:rPr lang="fr-FR" sz="3200" dirty="0" smtClean="0">
                <a:latin typeface="Times New Roman" pitchFamily="18" charset="0"/>
                <a:cs typeface="Times New Roman" pitchFamily="18" charset="0"/>
              </a:rPr>
              <a:t>2 / A partir des données de la coupe géologique, proposez une explication sur la relation entre cette chaine et la tectonique des plaques.</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cstate="print"/>
          <a:srcRect l="29698" t="34167" r="7316" b="9999"/>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cstate="print"/>
          <a:srcRect l="7555" t="34167" r="70794" b="9999"/>
          <a:stretch>
            <a:fillRect/>
          </a:stretch>
        </p:blipFill>
        <p:spPr bwMode="auto">
          <a:xfrm>
            <a:off x="714348" y="0"/>
            <a:ext cx="70723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7325082"/>
          </a:xfrm>
          <a:prstGeom prst="rect">
            <a:avLst/>
          </a:prstGeom>
          <a:noFill/>
          <a:ln w="9525">
            <a:noFill/>
            <a:miter lim="800000"/>
            <a:headEnd/>
            <a:tailEnd/>
          </a:ln>
        </p:spPr>
        <p:txBody>
          <a:bodyPr wrap="square">
            <a:spAutoFit/>
          </a:bodyPr>
          <a:lstStyle/>
          <a:p>
            <a:pPr lvl="0" eaLnBrk="0" hangingPunct="0"/>
            <a:r>
              <a:rPr lang="fr-FR" sz="3200" b="1" dirty="0" smtClean="0">
                <a:solidFill>
                  <a:srgbClr val="0070C0"/>
                </a:solidFill>
                <a:latin typeface="Times New Roman" pitchFamily="18" charset="0"/>
                <a:ea typeface="Calibri" pitchFamily="34" charset="0"/>
                <a:cs typeface="Times New Roman" pitchFamily="18" charset="0"/>
              </a:rPr>
              <a:t>1 / </a:t>
            </a:r>
            <a:r>
              <a:rPr lang="fr-FR" sz="1400" dirty="0" smtClean="0">
                <a:latin typeface="Arial" pitchFamily="34" charset="0"/>
                <a:cs typeface="Arial" pitchFamily="34" charset="0"/>
              </a:rPr>
              <a:t>   </a:t>
            </a:r>
            <a:r>
              <a:rPr lang="fr-FR" sz="3200" dirty="0" smtClean="0">
                <a:solidFill>
                  <a:srgbClr val="000000"/>
                </a:solidFill>
                <a:latin typeface="Times New Roman" pitchFamily="18" charset="0"/>
                <a:cs typeface="Times New Roman" pitchFamily="18" charset="0"/>
              </a:rPr>
              <a:t>L</a:t>
            </a:r>
            <a:r>
              <a:rPr lang="fr-FR" sz="3200" dirty="0" smtClean="0">
                <a:solidFill>
                  <a:srgbClr val="000000"/>
                </a:solidFill>
                <a:latin typeface="Times New Roman" pitchFamily="18" charset="0"/>
                <a:ea typeface="Calibri" pitchFamily="34" charset="0"/>
                <a:cs typeface="Times New Roman" pitchFamily="18" charset="0"/>
              </a:rPr>
              <a:t>a Cha</a:t>
            </a:r>
            <a:r>
              <a:rPr lang="fr-FR" sz="3200" dirty="0" smtClean="0">
                <a:solidFill>
                  <a:srgbClr val="000000"/>
                </a:solidFill>
                <a:latin typeface="Calibri"/>
                <a:ea typeface="Calibri" pitchFamily="34" charset="0"/>
                <a:cs typeface="Times New Roman" pitchFamily="18" charset="0"/>
              </a:rPr>
              <a:t>î</a:t>
            </a:r>
            <a:r>
              <a:rPr lang="fr-FR" sz="3200" dirty="0" smtClean="0">
                <a:solidFill>
                  <a:srgbClr val="000000"/>
                </a:solidFill>
                <a:latin typeface="Times New Roman" pitchFamily="18" charset="0"/>
                <a:ea typeface="Calibri" pitchFamily="34" charset="0"/>
                <a:cs typeface="Times New Roman" pitchFamily="18" charset="0"/>
              </a:rPr>
              <a:t>ne est caract</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ris</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e par:</a:t>
            </a:r>
            <a:endParaRPr lang="fr-FR" sz="1400" dirty="0" smtClean="0">
              <a:latin typeface="Arial" pitchFamily="34" charset="0"/>
              <a:cs typeface="Arial" pitchFamily="34" charset="0"/>
            </a:endParaRPr>
          </a:p>
          <a:p>
            <a:pPr lvl="0" eaLnBrk="0" hangingPunct="0">
              <a:buFont typeface="Wingdings" pitchFamily="2" charset="2"/>
              <a:buChar char="Ø"/>
            </a:pPr>
            <a:r>
              <a:rPr lang="fr-FR" sz="3200" dirty="0" smtClean="0">
                <a:solidFill>
                  <a:srgbClr val="FF0000"/>
                </a:solidFill>
                <a:latin typeface="Times New Roman" pitchFamily="18" charset="0"/>
                <a:ea typeface="Calibri" pitchFamily="34" charset="0"/>
                <a:cs typeface="Times New Roman" pitchFamily="18" charset="0"/>
              </a:rPr>
              <a:t>  </a:t>
            </a:r>
            <a:r>
              <a:rPr lang="fr-FR" sz="4000" dirty="0" smtClean="0">
                <a:solidFill>
                  <a:srgbClr val="FF0000"/>
                </a:solidFill>
                <a:latin typeface="Times New Roman" pitchFamily="18" charset="0"/>
                <a:ea typeface="Calibri" pitchFamily="34" charset="0"/>
                <a:cs typeface="Times New Roman" pitchFamily="18" charset="0"/>
              </a:rPr>
              <a:t>Des  caract</a:t>
            </a:r>
            <a:r>
              <a:rPr lang="fr-FR" sz="4000" dirty="0" smtClean="0">
                <a:solidFill>
                  <a:srgbClr val="FF0000"/>
                </a:solidFill>
                <a:latin typeface="Calibri"/>
                <a:ea typeface="Calibri" pitchFamily="34" charset="0"/>
                <a:cs typeface="Times New Roman" pitchFamily="18" charset="0"/>
              </a:rPr>
              <a:t>é</a:t>
            </a:r>
            <a:r>
              <a:rPr lang="fr-FR" sz="4000" dirty="0" smtClean="0">
                <a:solidFill>
                  <a:srgbClr val="FF0000"/>
                </a:solidFill>
                <a:latin typeface="Times New Roman" pitchFamily="18" charset="0"/>
                <a:ea typeface="Calibri" pitchFamily="34" charset="0"/>
                <a:cs typeface="Times New Roman" pitchFamily="18" charset="0"/>
              </a:rPr>
              <a:t>ristiques  </a:t>
            </a:r>
            <a:r>
              <a:rPr lang="fr-FR" sz="4000" b="1" dirty="0" smtClean="0">
                <a:solidFill>
                  <a:srgbClr val="FF0000"/>
                </a:solidFill>
                <a:latin typeface="Times New Roman" pitchFamily="18" charset="0"/>
                <a:ea typeface="Calibri" pitchFamily="34" charset="0"/>
                <a:cs typeface="Times New Roman" pitchFamily="18" charset="0"/>
              </a:rPr>
              <a:t>p</a:t>
            </a:r>
            <a:r>
              <a:rPr lang="fr-FR" sz="4000" b="1" dirty="0" smtClean="0">
                <a:solidFill>
                  <a:srgbClr val="FF0000"/>
                </a:solidFill>
                <a:latin typeface="Calibri"/>
                <a:ea typeface="Calibri" pitchFamily="34" charset="0"/>
                <a:cs typeface="Times New Roman" pitchFamily="18" charset="0"/>
              </a:rPr>
              <a:t>é</a:t>
            </a:r>
            <a:r>
              <a:rPr lang="fr-FR" sz="4000" b="1" dirty="0" smtClean="0">
                <a:solidFill>
                  <a:srgbClr val="FF0000"/>
                </a:solidFill>
                <a:latin typeface="Times New Roman" pitchFamily="18" charset="0"/>
                <a:ea typeface="Calibri" pitchFamily="34" charset="0"/>
                <a:cs typeface="Times New Roman" pitchFamily="18" charset="0"/>
              </a:rPr>
              <a:t>trographiques</a:t>
            </a:r>
            <a:r>
              <a:rPr lang="fr-FR" sz="4000" dirty="0" smtClean="0">
                <a:solidFill>
                  <a:srgbClr val="000000"/>
                </a:solidFill>
                <a:latin typeface="Times New Roman" pitchFamily="18" charset="0"/>
                <a:ea typeface="Calibri" pitchFamily="34" charset="0"/>
                <a:cs typeface="Times New Roman" pitchFamily="18" charset="0"/>
              </a:rPr>
              <a:t>:  </a:t>
            </a:r>
          </a:p>
          <a:p>
            <a:pPr algn="ctr" eaLnBrk="0" hangingPunct="0"/>
            <a:r>
              <a:rPr lang="fr-FR" sz="3600" dirty="0" smtClean="0">
                <a:solidFill>
                  <a:srgbClr val="000000"/>
                </a:solidFill>
                <a:latin typeface="Times New Roman" pitchFamily="18" charset="0"/>
                <a:ea typeface="Calibri" pitchFamily="34" charset="0"/>
                <a:cs typeface="Times New Roman" pitchFamily="18" charset="0"/>
              </a:rPr>
              <a:t>de  vastes  </a:t>
            </a:r>
            <a:r>
              <a:rPr lang="fr-FR" sz="3600" b="1" dirty="0" smtClean="0">
                <a:solidFill>
                  <a:srgbClr val="000000"/>
                </a:solidFill>
                <a:latin typeface="Times New Roman" pitchFamily="18" charset="0"/>
                <a:ea typeface="Calibri" pitchFamily="34" charset="0"/>
                <a:cs typeface="Times New Roman" pitchFamily="18" charset="0"/>
              </a:rPr>
              <a:t>affleurements</a:t>
            </a:r>
            <a:r>
              <a:rPr lang="fr-FR" sz="3600" dirty="0" smtClean="0">
                <a:solidFill>
                  <a:srgbClr val="000000"/>
                </a:solidFill>
                <a:latin typeface="Times New Roman" pitchFamily="18" charset="0"/>
                <a:ea typeface="Calibri" pitchFamily="34" charset="0"/>
                <a:cs typeface="Times New Roman" pitchFamily="18" charset="0"/>
              </a:rPr>
              <a:t>  d’un  </a:t>
            </a:r>
            <a:r>
              <a:rPr lang="fr-FR" sz="3600" b="1" dirty="0" smtClean="0">
                <a:solidFill>
                  <a:srgbClr val="000000"/>
                </a:solidFill>
                <a:latin typeface="Times New Roman" pitchFamily="18" charset="0"/>
                <a:ea typeface="Calibri" pitchFamily="34" charset="0"/>
                <a:cs typeface="Times New Roman" pitchFamily="18" charset="0"/>
              </a:rPr>
              <a:t>complexe  ophiolitique</a:t>
            </a:r>
            <a:r>
              <a:rPr lang="fr-FR" sz="3600" dirty="0" smtClean="0">
                <a:solidFill>
                  <a:srgbClr val="000000"/>
                </a:solidFill>
                <a:latin typeface="Times New Roman" pitchFamily="18" charset="0"/>
                <a:ea typeface="Calibri" pitchFamily="34" charset="0"/>
                <a:cs typeface="Times New Roman" pitchFamily="18" charset="0"/>
              </a:rPr>
              <a:t> (500Km) avec à l’avant dans le continent des sédiments marins : </a:t>
            </a:r>
            <a:r>
              <a:rPr lang="fr-FR" sz="3600" b="1" dirty="0" smtClean="0">
                <a:solidFill>
                  <a:srgbClr val="000000"/>
                </a:solidFill>
                <a:latin typeface="Times New Roman" pitchFamily="18" charset="0"/>
                <a:ea typeface="Calibri" pitchFamily="34" charset="0"/>
                <a:cs typeface="Times New Roman" pitchFamily="18" charset="0"/>
              </a:rPr>
              <a:t>radiolarites</a:t>
            </a:r>
            <a:r>
              <a:rPr lang="fr-FR" sz="3600" dirty="0" smtClean="0">
                <a:solidFill>
                  <a:srgbClr val="000000"/>
                </a:solidFill>
                <a:latin typeface="Times New Roman" pitchFamily="18" charset="0"/>
                <a:ea typeface="Calibri" pitchFamily="34" charset="0"/>
                <a:cs typeface="Times New Roman" pitchFamily="18" charset="0"/>
              </a:rPr>
              <a:t>. </a:t>
            </a:r>
          </a:p>
          <a:p>
            <a:pPr algn="ctr" eaLnBrk="0" hangingPunct="0">
              <a:buFont typeface="Wingdings" pitchFamily="2" charset="2"/>
              <a:buChar char="Ø"/>
            </a:pPr>
            <a:r>
              <a:rPr lang="fr-FR" sz="3600" dirty="0" smtClean="0">
                <a:solidFill>
                  <a:srgbClr val="FF0000"/>
                </a:solidFill>
                <a:latin typeface="Times New Roman" pitchFamily="18" charset="0"/>
                <a:ea typeface="Calibri" pitchFamily="34" charset="0"/>
                <a:cs typeface="Times New Roman" pitchFamily="18" charset="0"/>
              </a:rPr>
              <a:t> Des caract</a:t>
            </a:r>
            <a:r>
              <a:rPr lang="fr-FR" sz="3600" dirty="0" smtClean="0">
                <a:solidFill>
                  <a:srgbClr val="FF0000"/>
                </a:solidFill>
                <a:latin typeface="Calibri"/>
                <a:ea typeface="Calibri" pitchFamily="34" charset="0"/>
                <a:cs typeface="Times New Roman" pitchFamily="18" charset="0"/>
              </a:rPr>
              <a:t>é</a:t>
            </a:r>
            <a:r>
              <a:rPr lang="fr-FR" sz="3600" dirty="0" smtClean="0">
                <a:solidFill>
                  <a:srgbClr val="FF0000"/>
                </a:solidFill>
                <a:latin typeface="Times New Roman" pitchFamily="18" charset="0"/>
                <a:ea typeface="Calibri" pitchFamily="34" charset="0"/>
                <a:cs typeface="Times New Roman" pitchFamily="18" charset="0"/>
              </a:rPr>
              <a:t>ristiques </a:t>
            </a:r>
            <a:r>
              <a:rPr lang="fr-FR" sz="4000" b="1" dirty="0" smtClean="0">
                <a:solidFill>
                  <a:srgbClr val="FF0000"/>
                </a:solidFill>
                <a:latin typeface="Times New Roman" pitchFamily="18" charset="0"/>
                <a:ea typeface="Calibri" pitchFamily="34" charset="0"/>
                <a:cs typeface="Times New Roman" pitchFamily="18" charset="0"/>
              </a:rPr>
              <a:t>structurales et tectoniques : </a:t>
            </a:r>
          </a:p>
          <a:p>
            <a:pPr algn="ctr" eaLnBrk="0" hangingPunct="0"/>
            <a:r>
              <a:rPr lang="fr-FR" sz="4000" dirty="0" smtClean="0">
                <a:solidFill>
                  <a:srgbClr val="000000"/>
                </a:solidFill>
                <a:latin typeface="Times New Roman" pitchFamily="18" charset="0"/>
                <a:ea typeface="Calibri" pitchFamily="34" charset="0"/>
                <a:cs typeface="Times New Roman" pitchFamily="18" charset="0"/>
              </a:rPr>
              <a:t>pr</a:t>
            </a:r>
            <a:r>
              <a:rPr lang="fr-FR" sz="4000" dirty="0" smtClean="0">
                <a:solidFill>
                  <a:srgbClr val="000000"/>
                </a:solidFill>
                <a:latin typeface="Calibri"/>
                <a:ea typeface="Calibri" pitchFamily="34" charset="0"/>
                <a:cs typeface="Times New Roman" pitchFamily="18" charset="0"/>
              </a:rPr>
              <a:t>é</a:t>
            </a:r>
            <a:r>
              <a:rPr lang="fr-FR" sz="4000" dirty="0" smtClean="0">
                <a:solidFill>
                  <a:srgbClr val="000000"/>
                </a:solidFill>
                <a:latin typeface="Times New Roman" pitchFamily="18" charset="0"/>
                <a:ea typeface="Calibri" pitchFamily="34" charset="0"/>
                <a:cs typeface="Times New Roman" pitchFamily="18" charset="0"/>
              </a:rPr>
              <a:t>sence de </a:t>
            </a:r>
            <a:r>
              <a:rPr lang="fr-FR" sz="4000" b="1" dirty="0" smtClean="0">
                <a:solidFill>
                  <a:srgbClr val="000000"/>
                </a:solidFill>
                <a:latin typeface="Times New Roman" pitchFamily="18" charset="0"/>
                <a:ea typeface="Calibri" pitchFamily="34" charset="0"/>
                <a:cs typeface="Times New Roman" pitchFamily="18" charset="0"/>
              </a:rPr>
              <a:t>plis</a:t>
            </a:r>
            <a:r>
              <a:rPr lang="fr-FR" sz="4000" dirty="0" smtClean="0">
                <a:solidFill>
                  <a:srgbClr val="000000"/>
                </a:solidFill>
                <a:latin typeface="Times New Roman" pitchFamily="18" charset="0"/>
                <a:ea typeface="Calibri" pitchFamily="34" charset="0"/>
                <a:cs typeface="Times New Roman" pitchFamily="18" charset="0"/>
              </a:rPr>
              <a:t>;</a:t>
            </a:r>
          </a:p>
          <a:p>
            <a:pPr algn="ctr" eaLnBrk="0" hangingPunct="0"/>
            <a:r>
              <a:rPr lang="fr-FR" sz="4000" dirty="0" smtClean="0">
                <a:solidFill>
                  <a:srgbClr val="000000"/>
                </a:solidFill>
                <a:latin typeface="Times New Roman" pitchFamily="18" charset="0"/>
                <a:ea typeface="Calibri" pitchFamily="34" charset="0"/>
                <a:cs typeface="Times New Roman" pitchFamily="18" charset="0"/>
              </a:rPr>
              <a:t>de </a:t>
            </a:r>
            <a:r>
              <a:rPr lang="fr-FR" sz="4000" b="1" dirty="0" smtClean="0">
                <a:solidFill>
                  <a:srgbClr val="000000"/>
                </a:solidFill>
                <a:latin typeface="Times New Roman" pitchFamily="18" charset="0"/>
                <a:ea typeface="Calibri" pitchFamily="34" charset="0"/>
                <a:cs typeface="Times New Roman" pitchFamily="18" charset="0"/>
              </a:rPr>
              <a:t>failles</a:t>
            </a:r>
            <a:r>
              <a:rPr lang="fr-FR" sz="4000" dirty="0" smtClean="0">
                <a:solidFill>
                  <a:srgbClr val="000000"/>
                </a:solidFill>
                <a:latin typeface="Times New Roman" pitchFamily="18" charset="0"/>
                <a:ea typeface="Calibri" pitchFamily="34" charset="0"/>
                <a:cs typeface="Times New Roman" pitchFamily="18" charset="0"/>
              </a:rPr>
              <a:t> </a:t>
            </a:r>
            <a:r>
              <a:rPr lang="fr-FR" sz="4000" b="1" dirty="0" smtClean="0">
                <a:solidFill>
                  <a:srgbClr val="000000"/>
                </a:solidFill>
                <a:latin typeface="Times New Roman" pitchFamily="18" charset="0"/>
                <a:ea typeface="Calibri" pitchFamily="34" charset="0"/>
                <a:cs typeface="Times New Roman" pitchFamily="18" charset="0"/>
              </a:rPr>
              <a:t>inverses</a:t>
            </a:r>
            <a:r>
              <a:rPr lang="fr-FR" sz="4000" dirty="0" smtClean="0">
                <a:solidFill>
                  <a:srgbClr val="000000"/>
                </a:solidFill>
                <a:latin typeface="Times New Roman" pitchFamily="18" charset="0"/>
                <a:ea typeface="Calibri" pitchFamily="34" charset="0"/>
                <a:cs typeface="Times New Roman" pitchFamily="18" charset="0"/>
              </a:rPr>
              <a:t>;</a:t>
            </a:r>
          </a:p>
          <a:p>
            <a:pPr algn="ctr" eaLnBrk="0" hangingPunct="0"/>
            <a:r>
              <a:rPr lang="fr-FR" sz="4000" dirty="0" smtClean="0">
                <a:solidFill>
                  <a:srgbClr val="000000"/>
                </a:solidFill>
                <a:latin typeface="Times New Roman" pitchFamily="18" charset="0"/>
                <a:ea typeface="Calibri" pitchFamily="34" charset="0"/>
                <a:cs typeface="Times New Roman" pitchFamily="18" charset="0"/>
              </a:rPr>
              <a:t>et des </a:t>
            </a:r>
            <a:r>
              <a:rPr lang="fr-FR" sz="4000" b="1" dirty="0" smtClean="0">
                <a:solidFill>
                  <a:srgbClr val="000000"/>
                </a:solidFill>
                <a:latin typeface="Times New Roman" pitchFamily="18" charset="0"/>
                <a:ea typeface="Calibri" pitchFamily="34" charset="0"/>
                <a:cs typeface="Times New Roman" pitchFamily="18" charset="0"/>
              </a:rPr>
              <a:t>nappes de charriages</a:t>
            </a:r>
            <a:r>
              <a:rPr lang="fr-FR" sz="4000" dirty="0" smtClean="0">
                <a:solidFill>
                  <a:srgbClr val="000000"/>
                </a:solidFill>
                <a:latin typeface="Times New Roman" pitchFamily="18" charset="0"/>
                <a:ea typeface="Calibri" pitchFamily="34" charset="0"/>
                <a:cs typeface="Times New Roman" pitchFamily="18" charset="0"/>
              </a:rPr>
              <a:t> (complexe </a:t>
            </a:r>
            <a:r>
              <a:rPr lang="fr-FR" sz="4000" dirty="0" err="1" smtClean="0">
                <a:solidFill>
                  <a:srgbClr val="000000"/>
                </a:solidFill>
                <a:latin typeface="Times New Roman" pitchFamily="18" charset="0"/>
                <a:ea typeface="Calibri" pitchFamily="34" charset="0"/>
                <a:cs typeface="Times New Roman" pitchFamily="18" charset="0"/>
              </a:rPr>
              <a:t>Hawasna</a:t>
            </a:r>
            <a:r>
              <a:rPr lang="fr-FR" sz="4000" dirty="0" smtClean="0">
                <a:solidFill>
                  <a:srgbClr val="000000"/>
                </a:solidFill>
                <a:latin typeface="Times New Roman" pitchFamily="18" charset="0"/>
                <a:ea typeface="Calibri" pitchFamily="34" charset="0"/>
                <a:cs typeface="Times New Roman" pitchFamily="18" charset="0"/>
              </a:rPr>
              <a:t> : form</a:t>
            </a:r>
            <a:r>
              <a:rPr lang="fr-FR" sz="4000" dirty="0" smtClean="0">
                <a:solidFill>
                  <a:srgbClr val="000000"/>
                </a:solidFill>
                <a:latin typeface="Calibri"/>
                <a:ea typeface="Calibri" pitchFamily="34" charset="0"/>
                <a:cs typeface="Times New Roman" pitchFamily="18" charset="0"/>
              </a:rPr>
              <a:t>é</a:t>
            </a:r>
            <a:r>
              <a:rPr lang="fr-FR" sz="4000" dirty="0" smtClean="0">
                <a:solidFill>
                  <a:srgbClr val="000000"/>
                </a:solidFill>
                <a:latin typeface="Times New Roman" pitchFamily="18" charset="0"/>
                <a:ea typeface="Calibri" pitchFamily="34" charset="0"/>
                <a:cs typeface="Times New Roman" pitchFamily="18" charset="0"/>
              </a:rPr>
              <a:t>e de s</a:t>
            </a:r>
            <a:r>
              <a:rPr lang="fr-FR" sz="4000" dirty="0" smtClean="0">
                <a:solidFill>
                  <a:srgbClr val="000000"/>
                </a:solidFill>
                <a:latin typeface="Calibri"/>
                <a:ea typeface="Calibri" pitchFamily="34" charset="0"/>
                <a:cs typeface="Times New Roman" pitchFamily="18" charset="0"/>
              </a:rPr>
              <a:t>é</a:t>
            </a:r>
            <a:r>
              <a:rPr lang="fr-FR" sz="4000" dirty="0" smtClean="0">
                <a:solidFill>
                  <a:srgbClr val="000000"/>
                </a:solidFill>
                <a:latin typeface="Times New Roman" pitchFamily="18" charset="0"/>
                <a:ea typeface="Calibri" pitchFamily="34" charset="0"/>
                <a:cs typeface="Times New Roman" pitchFamily="18" charset="0"/>
              </a:rPr>
              <a:t>diments marin)</a:t>
            </a:r>
            <a:endParaRPr lang="fr-FR" sz="4000" dirty="0" smtClean="0">
              <a:latin typeface="Arial" pitchFamily="34" charset="0"/>
              <a:cs typeface="Arial" pitchFamily="34" charset="0"/>
            </a:endParaRPr>
          </a:p>
          <a:p>
            <a:pPr lvl="0" algn="ctr" eaLnBrk="0" hangingPunct="0"/>
            <a:endParaRPr lang="fr-FR" sz="3600" dirty="0" smtClean="0">
              <a:latin typeface="Times New Roman" pitchFamily="18" charset="0"/>
              <a:cs typeface="Times New Roman" pitchFamily="18" charset="0"/>
            </a:endParaRPr>
          </a:p>
          <a:p>
            <a:pPr lvl="0" algn="ctr" eaLnBrk="0" hangingPunct="0"/>
            <a:endParaRPr lang="fr-FR" sz="1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down)">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down)">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down)">
                                      <p:cBhvr>
                                        <p:cTn id="3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ChangeAspect="1" noChangeArrowheads="1"/>
          </p:cNvPicPr>
          <p:nvPr/>
        </p:nvPicPr>
        <p:blipFill>
          <a:blip r:embed="rId2" cstate="print"/>
          <a:srcRect l="9565" t="31482" r="36124" b="37407"/>
          <a:stretch>
            <a:fillRect/>
          </a:stretch>
        </p:blipFill>
        <p:spPr bwMode="auto">
          <a:xfrm>
            <a:off x="0" y="0"/>
            <a:ext cx="9144000" cy="4214842"/>
          </a:xfrm>
          <a:prstGeom prst="rect">
            <a:avLst/>
          </a:prstGeom>
          <a:noFill/>
          <a:ln w="9525">
            <a:noFill/>
            <a:miter lim="800000"/>
            <a:headEnd/>
            <a:tailEnd/>
          </a:ln>
        </p:spPr>
      </p:pic>
      <p:pic>
        <p:nvPicPr>
          <p:cNvPr id="3" name="Picture 2"/>
          <p:cNvPicPr>
            <a:picLocks noChangeAspect="1" noChangeArrowheads="1"/>
          </p:cNvPicPr>
          <p:nvPr/>
        </p:nvPicPr>
        <p:blipFill>
          <a:blip r:embed="rId2" cstate="print"/>
          <a:srcRect l="65227" t="31481" r="6404" b="38148"/>
          <a:stretch>
            <a:fillRect/>
          </a:stretch>
        </p:blipFill>
        <p:spPr bwMode="auto">
          <a:xfrm>
            <a:off x="0" y="4143380"/>
            <a:ext cx="5572132"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1"/>
            <a:ext cx="9144000" cy="6340197"/>
          </a:xfrm>
          <a:prstGeom prst="rect">
            <a:avLst/>
          </a:prstGeom>
          <a:noFill/>
          <a:ln w="9525">
            <a:noFill/>
            <a:miter lim="800000"/>
            <a:headEnd/>
            <a:tailEnd/>
          </a:ln>
        </p:spPr>
        <p:txBody>
          <a:bodyPr wrap="square">
            <a:spAutoFit/>
          </a:bodyPr>
          <a:lstStyle/>
          <a:p>
            <a:pPr lvl="0" eaLnBrk="0" hangingPunct="0"/>
            <a:r>
              <a:rPr lang="fr-FR" sz="3200" b="1" dirty="0" smtClean="0">
                <a:solidFill>
                  <a:srgbClr val="0070C0"/>
                </a:solidFill>
                <a:latin typeface="Times New Roman" pitchFamily="18" charset="0"/>
                <a:ea typeface="Calibri" pitchFamily="34" charset="0"/>
                <a:cs typeface="Times New Roman" pitchFamily="18" charset="0"/>
              </a:rPr>
              <a:t>2 / </a:t>
            </a:r>
            <a:r>
              <a:rPr lang="fr-FR" sz="1400" dirty="0" smtClean="0">
                <a:latin typeface="Times New Roman" pitchFamily="18" charset="0"/>
                <a:cs typeface="Times New Roman" pitchFamily="18" charset="0"/>
              </a:rPr>
              <a:t>  </a:t>
            </a:r>
            <a:r>
              <a:rPr lang="fr-FR" sz="3200" dirty="0" smtClean="0">
                <a:solidFill>
                  <a:srgbClr val="000000"/>
                </a:solidFill>
                <a:latin typeface="Times New Roman" pitchFamily="18" charset="0"/>
                <a:ea typeface="Calibri" pitchFamily="34" charset="0"/>
                <a:cs typeface="Times New Roman" pitchFamily="18" charset="0"/>
              </a:rPr>
              <a:t>D’après la coupe géologique on constate:</a:t>
            </a:r>
          </a:p>
          <a:p>
            <a:pPr lvl="0" algn="ctr" eaLnBrk="0" hangingPunct="0">
              <a:buFont typeface="Wingdings" pitchFamily="2" charset="2"/>
              <a:buChar char="Ø"/>
            </a:pPr>
            <a:r>
              <a:rPr lang="fr-FR" sz="3200" dirty="0" smtClean="0">
                <a:solidFill>
                  <a:srgbClr val="000000"/>
                </a:solidFill>
                <a:latin typeface="Times New Roman" pitchFamily="18" charset="0"/>
                <a:ea typeface="Calibri" pitchFamily="34" charset="0"/>
                <a:cs typeface="Times New Roman" pitchFamily="18" charset="0"/>
              </a:rPr>
              <a:t> </a:t>
            </a:r>
            <a:r>
              <a:rPr lang="fr-FR" sz="4000" dirty="0" smtClean="0">
                <a:solidFill>
                  <a:srgbClr val="000000"/>
                </a:solidFill>
                <a:latin typeface="Times New Roman" pitchFamily="18" charset="0"/>
                <a:ea typeface="Calibri" pitchFamily="34" charset="0"/>
                <a:cs typeface="Times New Roman" pitchFamily="18" charset="0"/>
              </a:rPr>
              <a:t>des </a:t>
            </a:r>
            <a:r>
              <a:rPr lang="fr-FR" sz="4000" b="1" dirty="0" smtClean="0">
                <a:solidFill>
                  <a:srgbClr val="000000"/>
                </a:solidFill>
                <a:latin typeface="Times New Roman" pitchFamily="18" charset="0"/>
                <a:ea typeface="Calibri" pitchFamily="34" charset="0"/>
                <a:cs typeface="Times New Roman" pitchFamily="18" charset="0"/>
              </a:rPr>
              <a:t>formations de la croute océanique</a:t>
            </a:r>
            <a:r>
              <a:rPr lang="fr-FR" sz="4000" dirty="0" smtClean="0">
                <a:solidFill>
                  <a:srgbClr val="000000"/>
                </a:solidFill>
                <a:latin typeface="Times New Roman" pitchFamily="18" charset="0"/>
                <a:ea typeface="Calibri" pitchFamily="34" charset="0"/>
                <a:cs typeface="Times New Roman" pitchFamily="18" charset="0"/>
              </a:rPr>
              <a:t> qui </a:t>
            </a:r>
            <a:r>
              <a:rPr lang="fr-FR" sz="4000" b="1" dirty="0" smtClean="0">
                <a:solidFill>
                  <a:srgbClr val="FF0000"/>
                </a:solidFill>
                <a:latin typeface="Times New Roman" pitchFamily="18" charset="0"/>
                <a:ea typeface="Calibri" pitchFamily="34" charset="0"/>
                <a:cs typeface="Times New Roman" pitchFamily="18" charset="0"/>
              </a:rPr>
              <a:t>surplombe</a:t>
            </a:r>
            <a:r>
              <a:rPr lang="fr-FR" sz="4000" dirty="0" smtClean="0">
                <a:solidFill>
                  <a:srgbClr val="000000"/>
                </a:solidFill>
                <a:latin typeface="Times New Roman" pitchFamily="18" charset="0"/>
                <a:ea typeface="Calibri" pitchFamily="34" charset="0"/>
                <a:cs typeface="Times New Roman" pitchFamily="18" charset="0"/>
              </a:rPr>
              <a:t> et </a:t>
            </a:r>
            <a:r>
              <a:rPr lang="fr-FR" sz="4000" b="1" dirty="0" smtClean="0">
                <a:solidFill>
                  <a:srgbClr val="FF0000"/>
                </a:solidFill>
                <a:latin typeface="Times New Roman" pitchFamily="18" charset="0"/>
                <a:ea typeface="Calibri" pitchFamily="34" charset="0"/>
                <a:cs typeface="Times New Roman" pitchFamily="18" charset="0"/>
              </a:rPr>
              <a:t>chevauche</a:t>
            </a:r>
            <a:r>
              <a:rPr lang="fr-FR" sz="4000" dirty="0" smtClean="0">
                <a:solidFill>
                  <a:srgbClr val="000000"/>
                </a:solidFill>
                <a:latin typeface="Times New Roman" pitchFamily="18" charset="0"/>
                <a:ea typeface="Calibri" pitchFamily="34" charset="0"/>
                <a:cs typeface="Times New Roman" pitchFamily="18" charset="0"/>
              </a:rPr>
              <a:t> la </a:t>
            </a:r>
            <a:r>
              <a:rPr lang="fr-FR" sz="4000" b="1" dirty="0" smtClean="0">
                <a:solidFill>
                  <a:srgbClr val="000000"/>
                </a:solidFill>
                <a:latin typeface="Times New Roman" pitchFamily="18" charset="0"/>
                <a:ea typeface="Calibri" pitchFamily="34" charset="0"/>
                <a:cs typeface="Times New Roman" pitchFamily="18" charset="0"/>
              </a:rPr>
              <a:t>croute continentale</a:t>
            </a:r>
            <a:r>
              <a:rPr lang="fr-FR" sz="4000" dirty="0" smtClean="0">
                <a:solidFill>
                  <a:srgbClr val="000000"/>
                </a:solidFill>
                <a:latin typeface="Times New Roman" pitchFamily="18" charset="0"/>
                <a:ea typeface="Calibri" pitchFamily="34" charset="0"/>
                <a:cs typeface="Times New Roman" pitchFamily="18" charset="0"/>
              </a:rPr>
              <a:t> (socle granitique) </a:t>
            </a:r>
          </a:p>
          <a:p>
            <a:pPr lvl="0" algn="ctr" eaLnBrk="0" hangingPunct="0"/>
            <a:r>
              <a:rPr lang="fr-FR" sz="4000" dirty="0" smtClean="0">
                <a:solidFill>
                  <a:srgbClr val="000000"/>
                </a:solidFill>
                <a:latin typeface="Times New Roman" pitchFamily="18" charset="0"/>
                <a:ea typeface="Calibri" pitchFamily="34" charset="0"/>
                <a:cs typeface="Times New Roman" pitchFamily="18" charset="0"/>
              </a:rPr>
              <a:t>ceci s’oppose à la subduction on parle </a:t>
            </a:r>
          </a:p>
          <a:p>
            <a:pPr lvl="0" algn="ctr" eaLnBrk="0" hangingPunct="0"/>
            <a:r>
              <a:rPr lang="fr-FR" sz="4000" b="1" dirty="0" smtClean="0">
                <a:solidFill>
                  <a:srgbClr val="FF0000"/>
                </a:solidFill>
                <a:latin typeface="Times New Roman" pitchFamily="18" charset="0"/>
                <a:ea typeface="Calibri" pitchFamily="34" charset="0"/>
                <a:cs typeface="Times New Roman" pitchFamily="18" charset="0"/>
              </a:rPr>
              <a:t>d’obduction</a:t>
            </a:r>
            <a:r>
              <a:rPr lang="fr-FR" sz="4000" dirty="0" smtClean="0">
                <a:solidFill>
                  <a:srgbClr val="000000"/>
                </a:solidFill>
                <a:latin typeface="Times New Roman" pitchFamily="18" charset="0"/>
                <a:ea typeface="Calibri" pitchFamily="34" charset="0"/>
                <a:cs typeface="Times New Roman" pitchFamily="18" charset="0"/>
              </a:rPr>
              <a:t>.</a:t>
            </a:r>
            <a:endParaRPr lang="fr-FR" sz="4000" dirty="0" smtClean="0">
              <a:latin typeface="Times New Roman" pitchFamily="18" charset="0"/>
              <a:cs typeface="Times New Roman" pitchFamily="18" charset="0"/>
            </a:endParaRPr>
          </a:p>
          <a:p>
            <a:pPr lvl="0" algn="ctr" eaLnBrk="0" hangingPunct="0">
              <a:buFont typeface="Wingdings" pitchFamily="2" charset="2"/>
              <a:buChar char="Ø"/>
            </a:pPr>
            <a:r>
              <a:rPr lang="fr-FR" sz="4000" dirty="0" smtClean="0">
                <a:solidFill>
                  <a:srgbClr val="000000"/>
                </a:solidFill>
                <a:latin typeface="Times New Roman" pitchFamily="18" charset="0"/>
                <a:ea typeface="Calibri" pitchFamily="34" charset="0"/>
                <a:cs typeface="Times New Roman" pitchFamily="18" charset="0"/>
              </a:rPr>
              <a:t> On peut dire que </a:t>
            </a:r>
            <a:r>
              <a:rPr lang="fr-FR" sz="4000" b="1" dirty="0" smtClean="0">
                <a:solidFill>
                  <a:srgbClr val="FF0000"/>
                </a:solidFill>
                <a:latin typeface="Times New Roman" pitchFamily="18" charset="0"/>
                <a:ea typeface="Calibri" pitchFamily="34" charset="0"/>
                <a:cs typeface="Times New Roman" pitchFamily="18" charset="0"/>
              </a:rPr>
              <a:t>l’obduction</a:t>
            </a:r>
            <a:r>
              <a:rPr lang="fr-FR" sz="4000" dirty="0" smtClean="0">
                <a:solidFill>
                  <a:srgbClr val="000000"/>
                </a:solidFill>
                <a:latin typeface="Times New Roman" pitchFamily="18" charset="0"/>
                <a:ea typeface="Calibri" pitchFamily="34" charset="0"/>
                <a:cs typeface="Times New Roman" pitchFamily="18" charset="0"/>
              </a:rPr>
              <a:t> est la </a:t>
            </a:r>
          </a:p>
          <a:p>
            <a:pPr lvl="0" algn="ctr" eaLnBrk="0" hangingPunct="0"/>
            <a:r>
              <a:rPr lang="fr-FR" sz="4000" dirty="0" smtClean="0">
                <a:solidFill>
                  <a:srgbClr val="000000"/>
                </a:solidFill>
                <a:latin typeface="Times New Roman" pitchFamily="18" charset="0"/>
                <a:ea typeface="Calibri" pitchFamily="34" charset="0"/>
                <a:cs typeface="Times New Roman" pitchFamily="18" charset="0"/>
              </a:rPr>
              <a:t>conséquence du </a:t>
            </a:r>
            <a:r>
              <a:rPr lang="fr-FR" sz="4000" b="1" dirty="0" smtClean="0">
                <a:solidFill>
                  <a:srgbClr val="000000"/>
                </a:solidFill>
                <a:latin typeface="Times New Roman" pitchFamily="18" charset="0"/>
                <a:ea typeface="Calibri" pitchFamily="34" charset="0"/>
                <a:cs typeface="Times New Roman" pitchFamily="18" charset="0"/>
              </a:rPr>
              <a:t>blocage d’une subduction</a:t>
            </a:r>
            <a:r>
              <a:rPr lang="fr-FR" sz="4000" dirty="0" smtClean="0">
                <a:solidFill>
                  <a:srgbClr val="000000"/>
                </a:solidFill>
                <a:latin typeface="Times New Roman" pitchFamily="18" charset="0"/>
                <a:ea typeface="Calibri" pitchFamily="34" charset="0"/>
                <a:cs typeface="Times New Roman" pitchFamily="18" charset="0"/>
              </a:rPr>
              <a:t> et </a:t>
            </a:r>
            <a:r>
              <a:rPr lang="fr-FR" sz="4000" b="1" dirty="0" smtClean="0">
                <a:solidFill>
                  <a:srgbClr val="FF0000"/>
                </a:solidFill>
                <a:latin typeface="Times New Roman" pitchFamily="18" charset="0"/>
                <a:ea typeface="Calibri" pitchFamily="34" charset="0"/>
                <a:cs typeface="Times New Roman" pitchFamily="18" charset="0"/>
              </a:rPr>
              <a:t>chevauchement de la plaque océanique sur le continent.</a:t>
            </a:r>
            <a:endParaRPr lang="fr-FR" sz="3600" dirty="0" smtClean="0">
              <a:latin typeface="Times New Roman" pitchFamily="18" charset="0"/>
              <a:cs typeface="Times New Roman" pitchFamily="18" charset="0"/>
            </a:endParaRPr>
          </a:p>
          <a:p>
            <a:pPr lvl="0" algn="ctr" eaLnBrk="0" hangingPunct="0"/>
            <a:endParaRPr lang="fr-FR"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down)">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down)">
                                      <p:cBhvr>
                                        <p:cTn id="3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2929</TotalTime>
  <Words>663</Words>
  <Application>Microsoft Office PowerPoint</Application>
  <PresentationFormat>Affichage à l'écran (4:3)</PresentationFormat>
  <Paragraphs>45</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ilyacom</dc:creator>
  <cp:lastModifiedBy>Azzouz</cp:lastModifiedBy>
  <cp:revision>325</cp:revision>
  <dcterms:created xsi:type="dcterms:W3CDTF">2009-10-28T15:42:55Z</dcterms:created>
  <dcterms:modified xsi:type="dcterms:W3CDTF">2020-03-17T13:13:53Z</dcterms:modified>
</cp:coreProperties>
</file>