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slideshow.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notesMasterIdLst>
    <p:notesMasterId r:id="rId50"/>
  </p:notesMasterIdLst>
  <p:handoutMasterIdLst>
    <p:handoutMasterId r:id="rId51"/>
  </p:handoutMasterIdLst>
  <p:sldIdLst>
    <p:sldId id="305" r:id="rId2"/>
    <p:sldId id="469" r:id="rId3"/>
    <p:sldId id="306" r:id="rId4"/>
    <p:sldId id="479" r:id="rId5"/>
    <p:sldId id="310" r:id="rId6"/>
    <p:sldId id="291" r:id="rId7"/>
    <p:sldId id="480" r:id="rId8"/>
    <p:sldId id="308" r:id="rId9"/>
    <p:sldId id="482" r:id="rId10"/>
    <p:sldId id="481" r:id="rId11"/>
    <p:sldId id="483" r:id="rId12"/>
    <p:sldId id="485" r:id="rId13"/>
    <p:sldId id="486" r:id="rId14"/>
    <p:sldId id="488" r:id="rId15"/>
    <p:sldId id="487" r:id="rId16"/>
    <p:sldId id="489" r:id="rId17"/>
    <p:sldId id="491" r:id="rId18"/>
    <p:sldId id="492" r:id="rId19"/>
    <p:sldId id="490" r:id="rId20"/>
    <p:sldId id="493" r:id="rId21"/>
    <p:sldId id="495" r:id="rId22"/>
    <p:sldId id="494" r:id="rId23"/>
    <p:sldId id="484" r:id="rId24"/>
    <p:sldId id="497" r:id="rId25"/>
    <p:sldId id="498" r:id="rId26"/>
    <p:sldId id="496" r:id="rId27"/>
    <p:sldId id="292" r:id="rId28"/>
    <p:sldId id="507" r:id="rId29"/>
    <p:sldId id="508" r:id="rId30"/>
    <p:sldId id="502" r:id="rId31"/>
    <p:sldId id="509" r:id="rId32"/>
    <p:sldId id="510" r:id="rId33"/>
    <p:sldId id="511" r:id="rId34"/>
    <p:sldId id="512" r:id="rId35"/>
    <p:sldId id="513" r:id="rId36"/>
    <p:sldId id="514" r:id="rId37"/>
    <p:sldId id="503" r:id="rId38"/>
    <p:sldId id="515" r:id="rId39"/>
    <p:sldId id="519" r:id="rId40"/>
    <p:sldId id="520" r:id="rId41"/>
    <p:sldId id="521" r:id="rId42"/>
    <p:sldId id="522" r:id="rId43"/>
    <p:sldId id="523" r:id="rId44"/>
    <p:sldId id="504" r:id="rId45"/>
    <p:sldId id="524" r:id="rId46"/>
    <p:sldId id="525" r:id="rId47"/>
    <p:sldId id="526" r:id="rId48"/>
    <p:sldId id="527"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0000"/>
    <a:srgbClr val="ECECE0"/>
    <a:srgbClr val="FFFFCC"/>
    <a:srgbClr val="DDDDDD"/>
    <a:srgbClr val="B2B2B2"/>
    <a:srgbClr val="000000"/>
    <a:srgbClr val="000066"/>
    <a:srgbClr val="FFFFFF"/>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03" autoAdjust="0"/>
    <p:restoredTop sz="94626" autoAdjust="0"/>
  </p:normalViewPr>
  <p:slideViewPr>
    <p:cSldViewPr>
      <p:cViewPr varScale="1">
        <p:scale>
          <a:sx n="81" d="100"/>
          <a:sy n="81" d="100"/>
        </p:scale>
        <p:origin x="-120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ED50FC2-7A7C-4998-941A-F4AC16611111}" type="slidenum">
              <a:rPr lang="en-US"/>
              <a:pPr>
                <a:defRPr/>
              </a:pPr>
              <a:t>‹N°›</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45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45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FF8540C-2302-4CCC-B02B-A26268522F09}" type="slidenum">
              <a:rPr lang="en-US"/>
              <a:pPr>
                <a:defRPr/>
              </a:pPr>
              <a:t>‹N°›</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FF8540C-2302-4CCC-B02B-A26268522F09}" type="slidenum">
              <a:rPr lang="en-US" smtClean="0"/>
              <a:pPr>
                <a:defRPr/>
              </a:pPr>
              <a:t>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pPr>
              <a:defRPr/>
            </a:pPr>
            <a:endParaRPr lang="en-US"/>
          </a:p>
        </p:txBody>
      </p:sp>
      <p:sp>
        <p:nvSpPr>
          <p:cNvPr id="5" name="Espace réservé du pied de page 4"/>
          <p:cNvSpPr>
            <a:spLocks noGrp="1"/>
          </p:cNvSpPr>
          <p:nvPr>
            <p:ph type="ftr" sz="quarter" idx="11"/>
          </p:nvPr>
        </p:nvSpPr>
        <p:spPr/>
        <p:txBody>
          <a:bodyPr/>
          <a:lstStyle/>
          <a:p>
            <a:pPr>
              <a:defRPr/>
            </a:pPr>
            <a:endParaRPr lang="en-US"/>
          </a:p>
        </p:txBody>
      </p:sp>
      <p:sp>
        <p:nvSpPr>
          <p:cNvPr id="6" name="Espace réservé du numéro de diapositive 5"/>
          <p:cNvSpPr>
            <a:spLocks noGrp="1"/>
          </p:cNvSpPr>
          <p:nvPr>
            <p:ph type="sldNum" sz="quarter" idx="12"/>
          </p:nvPr>
        </p:nvSpPr>
        <p:spPr/>
        <p:txBody>
          <a:bodyPr/>
          <a:lstStyle/>
          <a:p>
            <a:pPr>
              <a:defRPr/>
            </a:pPr>
            <a:fld id="{31CB3423-D8A0-4A88-B697-E8C1DA4EB7AC}" type="slidenum">
              <a:rPr lang="en-US" smtClean="0"/>
              <a:pPr>
                <a:defRPr/>
              </a:pPr>
              <a:t>‹N°›</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defRPr/>
            </a:pPr>
            <a:endParaRPr lang="en-US"/>
          </a:p>
        </p:txBody>
      </p:sp>
      <p:sp>
        <p:nvSpPr>
          <p:cNvPr id="5" name="Espace réservé du pied de page 4"/>
          <p:cNvSpPr>
            <a:spLocks noGrp="1"/>
          </p:cNvSpPr>
          <p:nvPr>
            <p:ph type="ftr" sz="quarter" idx="11"/>
          </p:nvPr>
        </p:nvSpPr>
        <p:spPr/>
        <p:txBody>
          <a:bodyPr/>
          <a:lstStyle/>
          <a:p>
            <a:pPr>
              <a:defRPr/>
            </a:pPr>
            <a:endParaRPr lang="en-US"/>
          </a:p>
        </p:txBody>
      </p:sp>
      <p:sp>
        <p:nvSpPr>
          <p:cNvPr id="6" name="Espace réservé du numéro de diapositive 5"/>
          <p:cNvSpPr>
            <a:spLocks noGrp="1"/>
          </p:cNvSpPr>
          <p:nvPr>
            <p:ph type="sldNum" sz="quarter" idx="12"/>
          </p:nvPr>
        </p:nvSpPr>
        <p:spPr/>
        <p:txBody>
          <a:bodyPr/>
          <a:lstStyle/>
          <a:p>
            <a:pPr>
              <a:defRPr/>
            </a:pPr>
            <a:fld id="{DD43F3C5-577C-44FB-B304-D7FC410E1D9A}" type="slidenum">
              <a:rPr lang="en-US" smtClean="0"/>
              <a:pPr>
                <a:defRPr/>
              </a:pPr>
              <a:t>‹N°›</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defRPr/>
            </a:pPr>
            <a:endParaRPr lang="en-US"/>
          </a:p>
        </p:txBody>
      </p:sp>
      <p:sp>
        <p:nvSpPr>
          <p:cNvPr id="5" name="Espace réservé du pied de page 4"/>
          <p:cNvSpPr>
            <a:spLocks noGrp="1"/>
          </p:cNvSpPr>
          <p:nvPr>
            <p:ph type="ftr" sz="quarter" idx="11"/>
          </p:nvPr>
        </p:nvSpPr>
        <p:spPr/>
        <p:txBody>
          <a:bodyPr/>
          <a:lstStyle/>
          <a:p>
            <a:pPr>
              <a:defRPr/>
            </a:pPr>
            <a:endParaRPr lang="en-US"/>
          </a:p>
        </p:txBody>
      </p:sp>
      <p:sp>
        <p:nvSpPr>
          <p:cNvPr id="6" name="Espace réservé du numéro de diapositive 5"/>
          <p:cNvSpPr>
            <a:spLocks noGrp="1"/>
          </p:cNvSpPr>
          <p:nvPr>
            <p:ph type="sldNum" sz="quarter" idx="12"/>
          </p:nvPr>
        </p:nvSpPr>
        <p:spPr/>
        <p:txBody>
          <a:bodyPr/>
          <a:lstStyle/>
          <a:p>
            <a:pPr>
              <a:defRPr/>
            </a:pPr>
            <a:fld id="{BC6E2BD9-2467-4D05-970C-90B7FC6D40AA}" type="slidenum">
              <a:rPr lang="en-US" smtClean="0"/>
              <a:pPr>
                <a:defRPr/>
              </a:pPr>
              <a:t>‹N°›</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defRPr/>
            </a:pPr>
            <a:endParaRPr lang="en-US"/>
          </a:p>
        </p:txBody>
      </p:sp>
      <p:sp>
        <p:nvSpPr>
          <p:cNvPr id="5" name="Espace réservé du pied de page 4"/>
          <p:cNvSpPr>
            <a:spLocks noGrp="1"/>
          </p:cNvSpPr>
          <p:nvPr>
            <p:ph type="ftr" sz="quarter" idx="11"/>
          </p:nvPr>
        </p:nvSpPr>
        <p:spPr/>
        <p:txBody>
          <a:bodyPr/>
          <a:lstStyle/>
          <a:p>
            <a:pPr>
              <a:defRPr/>
            </a:pPr>
            <a:endParaRPr lang="en-US"/>
          </a:p>
        </p:txBody>
      </p:sp>
      <p:sp>
        <p:nvSpPr>
          <p:cNvPr id="6" name="Espace réservé du numéro de diapositive 5"/>
          <p:cNvSpPr>
            <a:spLocks noGrp="1"/>
          </p:cNvSpPr>
          <p:nvPr>
            <p:ph type="sldNum" sz="quarter" idx="12"/>
          </p:nvPr>
        </p:nvSpPr>
        <p:spPr/>
        <p:txBody>
          <a:bodyPr/>
          <a:lstStyle/>
          <a:p>
            <a:pPr>
              <a:defRPr/>
            </a:pPr>
            <a:fld id="{9E128589-7FA6-4067-9F7B-2077E3150864}" type="slidenum">
              <a:rPr lang="en-US" smtClean="0"/>
              <a:pPr>
                <a:defRPr/>
              </a:pPr>
              <a:t>‹N°›</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pPr>
              <a:defRPr/>
            </a:pPr>
            <a:endParaRPr lang="en-US"/>
          </a:p>
        </p:txBody>
      </p:sp>
      <p:sp>
        <p:nvSpPr>
          <p:cNvPr id="5" name="Espace réservé du pied de page 4"/>
          <p:cNvSpPr>
            <a:spLocks noGrp="1"/>
          </p:cNvSpPr>
          <p:nvPr>
            <p:ph type="ftr" sz="quarter" idx="11"/>
          </p:nvPr>
        </p:nvSpPr>
        <p:spPr/>
        <p:txBody>
          <a:bodyPr/>
          <a:lstStyle/>
          <a:p>
            <a:pPr>
              <a:defRPr/>
            </a:pPr>
            <a:endParaRPr lang="en-US"/>
          </a:p>
        </p:txBody>
      </p:sp>
      <p:sp>
        <p:nvSpPr>
          <p:cNvPr id="6" name="Espace réservé du numéro de diapositive 5"/>
          <p:cNvSpPr>
            <a:spLocks noGrp="1"/>
          </p:cNvSpPr>
          <p:nvPr>
            <p:ph type="sldNum" sz="quarter" idx="12"/>
          </p:nvPr>
        </p:nvSpPr>
        <p:spPr/>
        <p:txBody>
          <a:bodyPr/>
          <a:lstStyle/>
          <a:p>
            <a:pPr>
              <a:defRPr/>
            </a:pPr>
            <a:fld id="{FF338F34-9870-4108-A627-6F5FE0E10AD8}" type="slidenum">
              <a:rPr lang="en-US" smtClean="0"/>
              <a:pPr>
                <a:defRPr/>
              </a:pPr>
              <a:t>‹N°›</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a:defRPr/>
            </a:pPr>
            <a:endParaRPr lang="en-US"/>
          </a:p>
        </p:txBody>
      </p:sp>
      <p:sp>
        <p:nvSpPr>
          <p:cNvPr id="6" name="Espace réservé du pied de page 5"/>
          <p:cNvSpPr>
            <a:spLocks noGrp="1"/>
          </p:cNvSpPr>
          <p:nvPr>
            <p:ph type="ftr" sz="quarter" idx="11"/>
          </p:nvPr>
        </p:nvSpPr>
        <p:spPr/>
        <p:txBody>
          <a:bodyPr/>
          <a:lstStyle/>
          <a:p>
            <a:pPr>
              <a:defRPr/>
            </a:pPr>
            <a:endParaRPr lang="en-US"/>
          </a:p>
        </p:txBody>
      </p:sp>
      <p:sp>
        <p:nvSpPr>
          <p:cNvPr id="7" name="Espace réservé du numéro de diapositive 6"/>
          <p:cNvSpPr>
            <a:spLocks noGrp="1"/>
          </p:cNvSpPr>
          <p:nvPr>
            <p:ph type="sldNum" sz="quarter" idx="12"/>
          </p:nvPr>
        </p:nvSpPr>
        <p:spPr/>
        <p:txBody>
          <a:bodyPr/>
          <a:lstStyle/>
          <a:p>
            <a:pPr>
              <a:defRPr/>
            </a:pPr>
            <a:fld id="{61A3D12F-C20D-4147-A472-31048B5876FF}" type="slidenum">
              <a:rPr lang="en-US" smtClean="0"/>
              <a:pPr>
                <a:defRPr/>
              </a:pPr>
              <a:t>‹N°›</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a:defRPr/>
            </a:pPr>
            <a:endParaRPr lang="en-US"/>
          </a:p>
        </p:txBody>
      </p:sp>
      <p:sp>
        <p:nvSpPr>
          <p:cNvPr id="8" name="Espace réservé du pied de page 7"/>
          <p:cNvSpPr>
            <a:spLocks noGrp="1"/>
          </p:cNvSpPr>
          <p:nvPr>
            <p:ph type="ftr" sz="quarter" idx="11"/>
          </p:nvPr>
        </p:nvSpPr>
        <p:spPr/>
        <p:txBody>
          <a:bodyPr/>
          <a:lstStyle/>
          <a:p>
            <a:pPr>
              <a:defRPr/>
            </a:pPr>
            <a:endParaRPr lang="en-US"/>
          </a:p>
        </p:txBody>
      </p:sp>
      <p:sp>
        <p:nvSpPr>
          <p:cNvPr id="9" name="Espace réservé du numéro de diapositive 8"/>
          <p:cNvSpPr>
            <a:spLocks noGrp="1"/>
          </p:cNvSpPr>
          <p:nvPr>
            <p:ph type="sldNum" sz="quarter" idx="12"/>
          </p:nvPr>
        </p:nvSpPr>
        <p:spPr/>
        <p:txBody>
          <a:bodyPr/>
          <a:lstStyle/>
          <a:p>
            <a:pPr>
              <a:defRPr/>
            </a:pPr>
            <a:fld id="{588AA309-A1D9-4B62-A21E-5EECCDD0084E}" type="slidenum">
              <a:rPr lang="en-US" smtClean="0"/>
              <a:pPr>
                <a:defRPr/>
              </a:pPr>
              <a:t>‹N°›</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pPr>
              <a:defRPr/>
            </a:pPr>
            <a:endParaRPr lang="en-US"/>
          </a:p>
        </p:txBody>
      </p:sp>
      <p:sp>
        <p:nvSpPr>
          <p:cNvPr id="4" name="Espace réservé du pied de page 3"/>
          <p:cNvSpPr>
            <a:spLocks noGrp="1"/>
          </p:cNvSpPr>
          <p:nvPr>
            <p:ph type="ftr" sz="quarter" idx="11"/>
          </p:nvPr>
        </p:nvSpPr>
        <p:spPr/>
        <p:txBody>
          <a:bodyPr/>
          <a:lstStyle/>
          <a:p>
            <a:pPr>
              <a:defRPr/>
            </a:pPr>
            <a:endParaRPr lang="en-US"/>
          </a:p>
        </p:txBody>
      </p:sp>
      <p:sp>
        <p:nvSpPr>
          <p:cNvPr id="5" name="Espace réservé du numéro de diapositive 4"/>
          <p:cNvSpPr>
            <a:spLocks noGrp="1"/>
          </p:cNvSpPr>
          <p:nvPr>
            <p:ph type="sldNum" sz="quarter" idx="12"/>
          </p:nvPr>
        </p:nvSpPr>
        <p:spPr/>
        <p:txBody>
          <a:bodyPr/>
          <a:lstStyle/>
          <a:p>
            <a:pPr>
              <a:defRPr/>
            </a:pPr>
            <a:fld id="{3C145DDB-40EA-4971-929A-B12568E000AB}" type="slidenum">
              <a:rPr lang="en-US" smtClean="0"/>
              <a:pPr>
                <a:defRPr/>
              </a:pPr>
              <a:t>‹N°›</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endParaRPr lang="en-US"/>
          </a:p>
        </p:txBody>
      </p:sp>
      <p:sp>
        <p:nvSpPr>
          <p:cNvPr id="3" name="Espace réservé du pied de page 2"/>
          <p:cNvSpPr>
            <a:spLocks noGrp="1"/>
          </p:cNvSpPr>
          <p:nvPr>
            <p:ph type="ftr" sz="quarter" idx="11"/>
          </p:nvPr>
        </p:nvSpPr>
        <p:spPr/>
        <p:txBody>
          <a:bodyPr/>
          <a:lstStyle/>
          <a:p>
            <a:pPr>
              <a:defRPr/>
            </a:pPr>
            <a:endParaRPr lang="en-US"/>
          </a:p>
        </p:txBody>
      </p:sp>
      <p:sp>
        <p:nvSpPr>
          <p:cNvPr id="4" name="Espace réservé du numéro de diapositive 3"/>
          <p:cNvSpPr>
            <a:spLocks noGrp="1"/>
          </p:cNvSpPr>
          <p:nvPr>
            <p:ph type="sldNum" sz="quarter" idx="12"/>
          </p:nvPr>
        </p:nvSpPr>
        <p:spPr/>
        <p:txBody>
          <a:bodyPr/>
          <a:lstStyle/>
          <a:p>
            <a:pPr>
              <a:defRPr/>
            </a:pPr>
            <a:fld id="{D75F8D89-A85B-457F-8F6B-DC0E85F99E80}" type="slidenum">
              <a:rPr lang="en-US" smtClean="0"/>
              <a:pPr>
                <a:defRPr/>
              </a:pPr>
              <a:t>‹N°›</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a:defRPr/>
            </a:pPr>
            <a:endParaRPr lang="en-US"/>
          </a:p>
        </p:txBody>
      </p:sp>
      <p:sp>
        <p:nvSpPr>
          <p:cNvPr id="6" name="Espace réservé du pied de page 5"/>
          <p:cNvSpPr>
            <a:spLocks noGrp="1"/>
          </p:cNvSpPr>
          <p:nvPr>
            <p:ph type="ftr" sz="quarter" idx="11"/>
          </p:nvPr>
        </p:nvSpPr>
        <p:spPr/>
        <p:txBody>
          <a:bodyPr/>
          <a:lstStyle/>
          <a:p>
            <a:pPr>
              <a:defRPr/>
            </a:pPr>
            <a:endParaRPr lang="en-US"/>
          </a:p>
        </p:txBody>
      </p:sp>
      <p:sp>
        <p:nvSpPr>
          <p:cNvPr id="7" name="Espace réservé du numéro de diapositive 6"/>
          <p:cNvSpPr>
            <a:spLocks noGrp="1"/>
          </p:cNvSpPr>
          <p:nvPr>
            <p:ph type="sldNum" sz="quarter" idx="12"/>
          </p:nvPr>
        </p:nvSpPr>
        <p:spPr/>
        <p:txBody>
          <a:bodyPr/>
          <a:lstStyle/>
          <a:p>
            <a:pPr>
              <a:defRPr/>
            </a:pPr>
            <a:fld id="{5B339596-C439-4C27-B9D2-FB4A95B114B3}" type="slidenum">
              <a:rPr lang="en-US" smtClean="0"/>
              <a:pPr>
                <a:defRPr/>
              </a:pPr>
              <a:t>‹N°›</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a:defRPr/>
            </a:pPr>
            <a:endParaRPr lang="en-US"/>
          </a:p>
        </p:txBody>
      </p:sp>
      <p:sp>
        <p:nvSpPr>
          <p:cNvPr id="6" name="Espace réservé du pied de page 5"/>
          <p:cNvSpPr>
            <a:spLocks noGrp="1"/>
          </p:cNvSpPr>
          <p:nvPr>
            <p:ph type="ftr" sz="quarter" idx="11"/>
          </p:nvPr>
        </p:nvSpPr>
        <p:spPr/>
        <p:txBody>
          <a:bodyPr/>
          <a:lstStyle/>
          <a:p>
            <a:pPr>
              <a:defRPr/>
            </a:pPr>
            <a:endParaRPr lang="en-US"/>
          </a:p>
        </p:txBody>
      </p:sp>
      <p:sp>
        <p:nvSpPr>
          <p:cNvPr id="7" name="Espace réservé du numéro de diapositive 6"/>
          <p:cNvSpPr>
            <a:spLocks noGrp="1"/>
          </p:cNvSpPr>
          <p:nvPr>
            <p:ph type="sldNum" sz="quarter" idx="12"/>
          </p:nvPr>
        </p:nvSpPr>
        <p:spPr/>
        <p:txBody>
          <a:bodyPr/>
          <a:lstStyle/>
          <a:p>
            <a:pPr>
              <a:defRPr/>
            </a:pPr>
            <a:fld id="{A69A94A0-6F5C-4521-AC4F-B046D0B98C04}" type="slidenum">
              <a:rPr lang="en-US" smtClean="0"/>
              <a:pPr>
                <a:defRPr/>
              </a:pPr>
              <a:t>‹N°›</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EC89737-D29A-424D-9130-AD346CA585AE}" type="slidenum">
              <a:rPr lang="en-US" smtClean="0"/>
              <a:pPr>
                <a:defRPr/>
              </a:pPr>
              <a:t>‹N°›</a:t>
            </a:fld>
            <a:endParaRPr lang="en-US"/>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http://www.khayma.com/FATSVT/ROCHETERRE/orogen1.gif"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632311"/>
          </a:xfrm>
          <a:prstGeom prst="rect">
            <a:avLst/>
          </a:prstGeom>
        </p:spPr>
        <p:txBody>
          <a:bodyPr wrap="square">
            <a:spAutoFit/>
          </a:bodyPr>
          <a:lstStyle/>
          <a:p>
            <a:pPr algn="ctr"/>
            <a:r>
              <a:rPr lang="fr-FR" sz="6000" b="1" dirty="0" smtClean="0">
                <a:latin typeface="Times New Roman" pitchFamily="18" charset="0"/>
                <a:cs typeface="Times New Roman" pitchFamily="18" charset="0"/>
              </a:rPr>
              <a:t>Les phénomènes géologiques accompagnant la formation des chaînes de montagnes </a:t>
            </a:r>
            <a:endParaRPr lang="fr-FR" sz="6000" dirty="0" smtClean="0">
              <a:latin typeface="Times New Roman" pitchFamily="18" charset="0"/>
              <a:cs typeface="Times New Roman" pitchFamily="18" charset="0"/>
            </a:endParaRPr>
          </a:p>
          <a:p>
            <a:pPr algn="ctr"/>
            <a:r>
              <a:rPr lang="fr-FR" sz="6000" b="1" dirty="0" smtClean="0">
                <a:latin typeface="Times New Roman" pitchFamily="18" charset="0"/>
                <a:cs typeface="Times New Roman" pitchFamily="18" charset="0"/>
              </a:rPr>
              <a:t>Et leur relation avec la tectonique des plaques</a:t>
            </a:r>
            <a:endParaRPr lang="fr-FR" sz="6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4"/>
          <p:cNvSpPr txBox="1">
            <a:spLocks noChangeArrowheads="1"/>
          </p:cNvSpPr>
          <p:nvPr/>
        </p:nvSpPr>
        <p:spPr bwMode="auto">
          <a:xfrm>
            <a:off x="0" y="428604"/>
            <a:ext cx="9144000" cy="5262979"/>
          </a:xfrm>
          <a:prstGeom prst="rect">
            <a:avLst/>
          </a:prstGeom>
          <a:noFill/>
          <a:ln w="9525">
            <a:noFill/>
            <a:miter lim="800000"/>
            <a:headEnd/>
            <a:tailEnd/>
          </a:ln>
        </p:spPr>
        <p:txBody>
          <a:bodyPr wrap="square">
            <a:spAutoFit/>
          </a:bodyPr>
          <a:lstStyle/>
          <a:p>
            <a:pPr lvl="0" algn="ctr"/>
            <a:r>
              <a:rPr lang="fr-FR" sz="4800" b="1" dirty="0" smtClean="0">
                <a:solidFill>
                  <a:srgbClr val="FF0000"/>
                </a:solidFill>
                <a:latin typeface="Times New Roman" pitchFamily="18" charset="0"/>
                <a:ea typeface="Calibri" pitchFamily="34" charset="0"/>
                <a:cs typeface="Times New Roman" pitchFamily="18" charset="0"/>
              </a:rPr>
              <a:t> </a:t>
            </a:r>
            <a:r>
              <a:rPr lang="fr-FR" sz="4800" dirty="0" smtClean="0">
                <a:latin typeface="Times New Roman" pitchFamily="18" charset="0"/>
                <a:ea typeface="Calibri" pitchFamily="34" charset="0"/>
                <a:cs typeface="Times New Roman" pitchFamily="18" charset="0"/>
              </a:rPr>
              <a:t>Les </a:t>
            </a:r>
            <a:r>
              <a:rPr lang="fr-FR" sz="4800" dirty="0" smtClean="0">
                <a:latin typeface="Times New Roman" pitchFamily="18" charset="0"/>
                <a:cs typeface="Times New Roman" pitchFamily="18" charset="0"/>
              </a:rPr>
              <a:t>Deux plaques peuvent se </a:t>
            </a:r>
            <a:r>
              <a:rPr lang="fr-FR" sz="4800" b="1" dirty="0" smtClean="0">
                <a:solidFill>
                  <a:srgbClr val="FF0000"/>
                </a:solidFill>
                <a:latin typeface="Times New Roman" pitchFamily="18" charset="0"/>
                <a:cs typeface="Times New Roman" pitchFamily="18" charset="0"/>
              </a:rPr>
              <a:t>rapprocher</a:t>
            </a:r>
            <a:r>
              <a:rPr lang="fr-FR" sz="4800" dirty="0" smtClean="0">
                <a:latin typeface="Times New Roman" pitchFamily="18" charset="0"/>
                <a:cs typeface="Times New Roman" pitchFamily="18" charset="0"/>
              </a:rPr>
              <a:t> dites également </a:t>
            </a:r>
            <a:r>
              <a:rPr lang="fr-FR" sz="4800" b="1" dirty="0" smtClean="0">
                <a:solidFill>
                  <a:srgbClr val="FF0000"/>
                </a:solidFill>
                <a:latin typeface="Times New Roman" pitchFamily="18" charset="0"/>
                <a:cs typeface="Times New Roman" pitchFamily="18" charset="0"/>
              </a:rPr>
              <a:t>convergentes</a:t>
            </a:r>
            <a:r>
              <a:rPr lang="fr-FR" sz="4800" dirty="0" smtClean="0">
                <a:latin typeface="Times New Roman" pitchFamily="18" charset="0"/>
                <a:cs typeface="Times New Roman" pitchFamily="18" charset="0"/>
              </a:rPr>
              <a:t>, ce qui donne selon le contexte géodynamique de leur formation </a:t>
            </a:r>
          </a:p>
          <a:p>
            <a:pPr lvl="0" algn="ctr"/>
            <a:r>
              <a:rPr lang="fr-FR" sz="4800" b="1" dirty="0" smtClean="0">
                <a:solidFill>
                  <a:srgbClr val="FF0000"/>
                </a:solidFill>
                <a:latin typeface="Times New Roman" pitchFamily="18" charset="0"/>
                <a:cs typeface="Times New Roman" pitchFamily="18" charset="0"/>
              </a:rPr>
              <a:t>trois types de chaines de montagnes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down)">
                                      <p:cBhvr>
                                        <p:cTn id="1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4"/>
          <p:cNvSpPr txBox="1">
            <a:spLocks noChangeArrowheads="1"/>
          </p:cNvSpPr>
          <p:nvPr/>
        </p:nvSpPr>
        <p:spPr bwMode="auto">
          <a:xfrm>
            <a:off x="0" y="0"/>
            <a:ext cx="9144000" cy="6740307"/>
          </a:xfrm>
          <a:prstGeom prst="rect">
            <a:avLst/>
          </a:prstGeom>
          <a:noFill/>
          <a:ln w="9525">
            <a:noFill/>
            <a:miter lim="800000"/>
            <a:headEnd/>
            <a:tailEnd/>
          </a:ln>
        </p:spPr>
        <p:txBody>
          <a:bodyPr wrap="square">
            <a:spAutoFit/>
          </a:bodyPr>
          <a:lstStyle/>
          <a:p>
            <a:pPr lvl="0" algn="ctr"/>
            <a:r>
              <a:rPr lang="fr-FR" sz="4800" b="1" dirty="0" smtClean="0">
                <a:solidFill>
                  <a:srgbClr val="FF0000"/>
                </a:solidFill>
                <a:latin typeface="Times New Roman" pitchFamily="18" charset="0"/>
                <a:cs typeface="Times New Roman" pitchFamily="18" charset="0"/>
              </a:rPr>
              <a:t>des chaînes de collision </a:t>
            </a:r>
          </a:p>
          <a:p>
            <a:pPr lvl="0" algn="ctr"/>
            <a:r>
              <a:rPr lang="fr-FR" sz="4800" b="1" dirty="0" smtClean="0">
                <a:latin typeface="Times New Roman" pitchFamily="18" charset="0"/>
                <a:cs typeface="Times New Roman" pitchFamily="18" charset="0"/>
              </a:rPr>
              <a:t>(</a:t>
            </a:r>
            <a:r>
              <a:rPr lang="fr-FR" sz="4800" dirty="0" smtClean="0">
                <a:latin typeface="Times New Roman" pitchFamily="18" charset="0"/>
                <a:cs typeface="Times New Roman" pitchFamily="18" charset="0"/>
              </a:rPr>
              <a:t>exemple Himalaya)</a:t>
            </a:r>
          </a:p>
          <a:p>
            <a:pPr lvl="0" algn="ctr"/>
            <a:r>
              <a:rPr lang="fr-FR" sz="4800" b="1" dirty="0" smtClean="0">
                <a:solidFill>
                  <a:srgbClr val="FF0000"/>
                </a:solidFill>
                <a:latin typeface="Times New Roman" pitchFamily="18" charset="0"/>
                <a:cs typeface="Times New Roman" pitchFamily="18" charset="0"/>
              </a:rPr>
              <a:t>des chaines de subductions </a:t>
            </a:r>
          </a:p>
          <a:p>
            <a:pPr lvl="0" algn="ctr"/>
            <a:r>
              <a:rPr lang="fr-FR" sz="4800" dirty="0" smtClean="0">
                <a:latin typeface="Times New Roman" pitchFamily="18" charset="0"/>
                <a:cs typeface="Times New Roman" pitchFamily="18" charset="0"/>
              </a:rPr>
              <a:t>ou la plaque la plus dense passe sous l'autre. </a:t>
            </a:r>
            <a:r>
              <a:rPr lang="fr-FR" sz="4800" b="1" dirty="0" smtClean="0">
                <a:latin typeface="Times New Roman" pitchFamily="18" charset="0"/>
                <a:cs typeface="Times New Roman" pitchFamily="18" charset="0"/>
              </a:rPr>
              <a:t> </a:t>
            </a:r>
          </a:p>
          <a:p>
            <a:pPr lvl="0" algn="ctr"/>
            <a:r>
              <a:rPr lang="fr-FR" sz="4800" b="1" dirty="0" smtClean="0">
                <a:latin typeface="Times New Roman" pitchFamily="18" charset="0"/>
                <a:cs typeface="Times New Roman" pitchFamily="18" charset="0"/>
              </a:rPr>
              <a:t>(</a:t>
            </a:r>
            <a:r>
              <a:rPr lang="fr-FR" sz="4800" dirty="0" smtClean="0">
                <a:latin typeface="Times New Roman" pitchFamily="18" charset="0"/>
                <a:cs typeface="Times New Roman" pitchFamily="18" charset="0"/>
              </a:rPr>
              <a:t>exemple cordillère des Andes)</a:t>
            </a:r>
          </a:p>
          <a:p>
            <a:pPr lvl="0" algn="ctr"/>
            <a:r>
              <a:rPr lang="fr-FR" sz="4800" b="1" dirty="0" smtClean="0">
                <a:solidFill>
                  <a:srgbClr val="FF0000"/>
                </a:solidFill>
                <a:latin typeface="Times New Roman" pitchFamily="18" charset="0"/>
                <a:cs typeface="Times New Roman" pitchFamily="18" charset="0"/>
              </a:rPr>
              <a:t>des chaines d’obductions </a:t>
            </a:r>
          </a:p>
          <a:p>
            <a:pPr lvl="0" algn="ctr"/>
            <a:r>
              <a:rPr lang="fr-FR" sz="4800" dirty="0" smtClean="0">
                <a:latin typeface="Times New Roman" pitchFamily="18" charset="0"/>
                <a:cs typeface="Times New Roman" pitchFamily="18" charset="0"/>
              </a:rPr>
              <a:t>(exemple chaine Al Hajjar au nord d’Oman)</a:t>
            </a:r>
            <a:endParaRPr lang="fr-FR" sz="4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down)">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down)">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down)">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wipe(down)">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wipe(down)">
                                      <p:cBhvr>
                                        <p:cTn id="32" dur="5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wipe(down)">
                                      <p:cBhvr>
                                        <p:cTn id="37"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1"/>
          <p:cNvSpPr>
            <a:spLocks noChangeArrowheads="1"/>
          </p:cNvSpPr>
          <p:nvPr/>
        </p:nvSpPr>
        <p:spPr bwMode="auto">
          <a:xfrm>
            <a:off x="0" y="214290"/>
            <a:ext cx="91440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5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Chapitre 1:</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5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5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Les chaines de montagnes r</a:t>
            </a:r>
            <a:r>
              <a:rPr kumimoji="0" lang="fr-FR" sz="5400" b="1" i="0" u="none" strike="noStrike" cap="none" normalizeH="0" baseline="0" dirty="0" smtClean="0">
                <a:ln>
                  <a:noFill/>
                </a:ln>
                <a:solidFill>
                  <a:srgbClr val="FF0000"/>
                </a:solidFill>
                <a:effectLst/>
                <a:latin typeface="Calibri"/>
                <a:ea typeface="Calibri" pitchFamily="34" charset="0"/>
                <a:cs typeface="Times New Roman" pitchFamily="18" charset="0"/>
              </a:rPr>
              <a:t>é</a:t>
            </a:r>
            <a:r>
              <a:rPr kumimoji="0" lang="fr-FR" sz="5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centes et leurs relation avec la tectonique des plaques et les d</a:t>
            </a:r>
            <a:r>
              <a:rPr kumimoji="0" lang="fr-FR" sz="5400" b="1" i="0" u="none" strike="noStrike" cap="none" normalizeH="0" baseline="0" dirty="0" smtClean="0">
                <a:ln>
                  <a:noFill/>
                </a:ln>
                <a:solidFill>
                  <a:srgbClr val="FF0000"/>
                </a:solidFill>
                <a:effectLst/>
                <a:latin typeface="Calibri"/>
                <a:ea typeface="Calibri" pitchFamily="34" charset="0"/>
                <a:cs typeface="Times New Roman" pitchFamily="18" charset="0"/>
              </a:rPr>
              <a:t>é</a:t>
            </a:r>
            <a:r>
              <a:rPr kumimoji="0" lang="fr-FR" sz="5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formations tectoniques qui les accompagnent</a:t>
            </a:r>
            <a:endParaRPr kumimoji="0" lang="fr-FR" sz="6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4"/>
          <p:cNvSpPr txBox="1">
            <a:spLocks noChangeArrowheads="1"/>
          </p:cNvSpPr>
          <p:nvPr/>
        </p:nvSpPr>
        <p:spPr bwMode="auto">
          <a:xfrm>
            <a:off x="0" y="0"/>
            <a:ext cx="9144000" cy="6863417"/>
          </a:xfrm>
          <a:prstGeom prst="rect">
            <a:avLst/>
          </a:prstGeom>
          <a:noFill/>
          <a:ln w="9525">
            <a:noFill/>
            <a:miter lim="800000"/>
            <a:headEnd/>
            <a:tailEnd/>
          </a:ln>
        </p:spPr>
        <p:txBody>
          <a:bodyPr wrap="square">
            <a:spAutoFit/>
          </a:bodyPr>
          <a:lstStyle/>
          <a:p>
            <a:pPr lvl="0" algn="ctr"/>
            <a:r>
              <a:rPr lang="fr-FR" sz="4400" b="1" dirty="0" smtClean="0">
                <a:solidFill>
                  <a:srgbClr val="FF0000"/>
                </a:solidFill>
                <a:latin typeface="Times New Roman" pitchFamily="18" charset="0"/>
                <a:cs typeface="Times New Roman" pitchFamily="18" charset="0"/>
              </a:rPr>
              <a:t>Introduction :</a:t>
            </a:r>
          </a:p>
          <a:p>
            <a:pPr lvl="0" algn="ctr"/>
            <a:r>
              <a:rPr lang="fr-FR" sz="4400" dirty="0" smtClean="0">
                <a:latin typeface="Times New Roman" pitchFamily="18" charset="0"/>
                <a:cs typeface="Times New Roman" pitchFamily="18" charset="0"/>
              </a:rPr>
              <a:t>La lithosphère est formée de plaques rigides en mouvement. Certaines zones de convergences de ces plaques  sont  marquées  par  la  surrection  de  chaines  de  montagnes.	</a:t>
            </a:r>
          </a:p>
          <a:p>
            <a:pPr lvl="0" algn="ctr"/>
            <a:r>
              <a:rPr lang="fr-FR" sz="4400" dirty="0" smtClean="0">
                <a:latin typeface="Times New Roman" pitchFamily="18" charset="0"/>
                <a:cs typeface="Times New Roman" pitchFamily="18" charset="0"/>
              </a:rPr>
              <a:t>En  se  basant  sur  le  contexte géodynamique de leurs formation on  classer ces chaines  de montagnes en 3 types:</a:t>
            </a:r>
            <a:endParaRPr lang="fr-FR" sz="4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down)">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down)">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4"/>
          <p:cNvSpPr txBox="1">
            <a:spLocks noChangeArrowheads="1"/>
          </p:cNvSpPr>
          <p:nvPr/>
        </p:nvSpPr>
        <p:spPr bwMode="auto">
          <a:xfrm>
            <a:off x="0" y="0"/>
            <a:ext cx="9144000" cy="7540526"/>
          </a:xfrm>
          <a:prstGeom prst="rect">
            <a:avLst/>
          </a:prstGeom>
          <a:noFill/>
          <a:ln w="9525">
            <a:noFill/>
            <a:miter lim="800000"/>
            <a:headEnd/>
            <a:tailEnd/>
          </a:ln>
        </p:spPr>
        <p:txBody>
          <a:bodyPr wrap="square">
            <a:spAutoFit/>
          </a:bodyPr>
          <a:lstStyle/>
          <a:p>
            <a:pPr lvl="0" algn="ctr"/>
            <a:r>
              <a:rPr lang="fr-FR" sz="4400" b="1" dirty="0" smtClean="0">
                <a:solidFill>
                  <a:srgbClr val="FF0000"/>
                </a:solidFill>
                <a:latin typeface="Times New Roman" pitchFamily="18" charset="0"/>
                <a:cs typeface="Times New Roman" pitchFamily="18" charset="0"/>
              </a:rPr>
              <a:t>Introduction :</a:t>
            </a:r>
          </a:p>
          <a:p>
            <a:pPr lvl="0" algn="ctr"/>
            <a:r>
              <a:rPr lang="fr-FR" sz="4400" b="1" dirty="0" smtClean="0">
                <a:latin typeface="Times New Roman" pitchFamily="18" charset="0"/>
                <a:cs typeface="Times New Roman" pitchFamily="18" charset="0"/>
              </a:rPr>
              <a:t>Chaines de subduction : </a:t>
            </a:r>
          </a:p>
          <a:p>
            <a:pPr lvl="0" algn="ctr"/>
            <a:r>
              <a:rPr lang="fr-FR" sz="4400" dirty="0" smtClean="0">
                <a:latin typeface="Times New Roman" pitchFamily="18" charset="0"/>
                <a:cs typeface="Times New Roman" pitchFamily="18" charset="0"/>
              </a:rPr>
              <a:t>exemple cordillère des Andes</a:t>
            </a:r>
          </a:p>
          <a:p>
            <a:pPr lvl="0" algn="ctr"/>
            <a:endParaRPr lang="fr-FR" sz="4400" dirty="0" smtClean="0">
              <a:latin typeface="Times New Roman" pitchFamily="18" charset="0"/>
              <a:cs typeface="Times New Roman" pitchFamily="18" charset="0"/>
            </a:endParaRPr>
          </a:p>
          <a:p>
            <a:pPr lvl="0" algn="ctr"/>
            <a:r>
              <a:rPr lang="fr-FR" sz="4400" b="1" dirty="0" smtClean="0">
                <a:latin typeface="Times New Roman" pitchFamily="18" charset="0"/>
                <a:cs typeface="Times New Roman" pitchFamily="18" charset="0"/>
              </a:rPr>
              <a:t>Chaines d’obduction : </a:t>
            </a:r>
          </a:p>
          <a:p>
            <a:pPr lvl="0" algn="ctr"/>
            <a:r>
              <a:rPr lang="fr-FR" sz="4400" dirty="0" smtClean="0">
                <a:latin typeface="Times New Roman" pitchFamily="18" charset="0"/>
                <a:cs typeface="Times New Roman" pitchFamily="18" charset="0"/>
              </a:rPr>
              <a:t>exemple chaine  Al </a:t>
            </a:r>
            <a:r>
              <a:rPr lang="fr-FR" sz="4400" dirty="0" err="1" smtClean="0">
                <a:latin typeface="Times New Roman" pitchFamily="18" charset="0"/>
                <a:cs typeface="Times New Roman" pitchFamily="18" charset="0"/>
              </a:rPr>
              <a:t>hajar</a:t>
            </a:r>
            <a:r>
              <a:rPr lang="fr-FR" sz="4400" dirty="0" smtClean="0">
                <a:latin typeface="Times New Roman" pitchFamily="18" charset="0"/>
                <a:cs typeface="Times New Roman" pitchFamily="18" charset="0"/>
              </a:rPr>
              <a:t> au nord d’Oman</a:t>
            </a:r>
          </a:p>
          <a:p>
            <a:pPr lvl="0" algn="ctr"/>
            <a:endParaRPr lang="fr-FR" sz="4400" dirty="0" smtClean="0">
              <a:latin typeface="Times New Roman" pitchFamily="18" charset="0"/>
              <a:cs typeface="Times New Roman" pitchFamily="18" charset="0"/>
            </a:endParaRPr>
          </a:p>
          <a:p>
            <a:pPr lvl="0" algn="ctr"/>
            <a:r>
              <a:rPr lang="fr-FR" sz="4400" b="1" dirty="0" smtClean="0">
                <a:latin typeface="Times New Roman" pitchFamily="18" charset="0"/>
                <a:cs typeface="Times New Roman" pitchFamily="18" charset="0"/>
              </a:rPr>
              <a:t>Chaine de collision  </a:t>
            </a:r>
          </a:p>
          <a:p>
            <a:pPr lvl="0" algn="ctr"/>
            <a:r>
              <a:rPr lang="fr-FR" sz="4400" dirty="0" smtClean="0">
                <a:latin typeface="Times New Roman" pitchFamily="18" charset="0"/>
                <a:cs typeface="Times New Roman" pitchFamily="18" charset="0"/>
              </a:rPr>
              <a:t>exemple Himalaya</a:t>
            </a:r>
          </a:p>
          <a:p>
            <a:r>
              <a:rPr lang="fr-FR" sz="4400" dirty="0" smtClean="0">
                <a:latin typeface="Times New Roman" pitchFamily="18" charset="0"/>
                <a:cs typeface="Times New Roman" pitchFamily="18" charset="0"/>
              </a:rPr>
              <a:t> </a:t>
            </a:r>
            <a:endParaRPr lang="fr-FR" sz="4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down)">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down)">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wipe(down)">
                                      <p:cBhvr>
                                        <p:cTn id="22" dur="500"/>
                                        <p:tgtEl>
                                          <p:spTgt spid="1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wipe(down)">
                                      <p:cBhvr>
                                        <p:cTn id="27" dur="500"/>
                                        <p:tgtEl>
                                          <p:spTgt spid="1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xEl>
                                              <p:pRg st="7" end="7"/>
                                            </p:txEl>
                                          </p:spTgt>
                                        </p:tgtEl>
                                        <p:attrNameLst>
                                          <p:attrName>style.visibility</p:attrName>
                                        </p:attrNameLst>
                                      </p:cBhvr>
                                      <p:to>
                                        <p:strVal val="visible"/>
                                      </p:to>
                                    </p:set>
                                    <p:animEffect transition="in" filter="wipe(down)">
                                      <p:cBhvr>
                                        <p:cTn id="32" dur="500"/>
                                        <p:tgtEl>
                                          <p:spTgt spid="1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xEl>
                                              <p:pRg st="8" end="8"/>
                                            </p:txEl>
                                          </p:spTgt>
                                        </p:tgtEl>
                                        <p:attrNameLst>
                                          <p:attrName>style.visibility</p:attrName>
                                        </p:attrNameLst>
                                      </p:cBhvr>
                                      <p:to>
                                        <p:strVal val="visible"/>
                                      </p:to>
                                    </p:set>
                                    <p:animEffect transition="in" filter="wipe(down)">
                                      <p:cBhvr>
                                        <p:cTn id="37" dur="500"/>
                                        <p:tgtEl>
                                          <p:spTgt spid="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4"/>
          <p:cNvSpPr txBox="1">
            <a:spLocks noChangeArrowheads="1"/>
          </p:cNvSpPr>
          <p:nvPr/>
        </p:nvSpPr>
        <p:spPr bwMode="auto">
          <a:xfrm>
            <a:off x="0" y="0"/>
            <a:ext cx="9144000" cy="4832092"/>
          </a:xfrm>
          <a:prstGeom prst="rect">
            <a:avLst/>
          </a:prstGeom>
          <a:noFill/>
          <a:ln w="9525">
            <a:noFill/>
            <a:miter lim="800000"/>
            <a:headEnd/>
            <a:tailEnd/>
          </a:ln>
        </p:spPr>
        <p:txBody>
          <a:bodyPr wrap="square">
            <a:spAutoFit/>
          </a:bodyPr>
          <a:lstStyle/>
          <a:p>
            <a:pPr lvl="0" algn="ctr"/>
            <a:r>
              <a:rPr lang="fr-FR" sz="4400" b="1" dirty="0" smtClean="0">
                <a:solidFill>
                  <a:srgbClr val="FF0000"/>
                </a:solidFill>
                <a:latin typeface="Times New Roman" pitchFamily="18" charset="0"/>
                <a:cs typeface="Times New Roman" pitchFamily="18" charset="0"/>
              </a:rPr>
              <a:t>Quelles sont les caractéristiques structurales et pétrographiques de ces chaines de montagnes ?</a:t>
            </a:r>
          </a:p>
          <a:p>
            <a:pPr lvl="0" algn="ctr"/>
            <a:endParaRPr lang="fr-FR" sz="4400" b="1" dirty="0" smtClean="0">
              <a:solidFill>
                <a:srgbClr val="FF0000"/>
              </a:solidFill>
              <a:latin typeface="Times New Roman" pitchFamily="18" charset="0"/>
              <a:cs typeface="Times New Roman" pitchFamily="18" charset="0"/>
            </a:endParaRPr>
          </a:p>
          <a:p>
            <a:pPr lvl="0" algn="ctr"/>
            <a:r>
              <a:rPr lang="fr-FR" sz="4400" b="1" dirty="0" smtClean="0">
                <a:solidFill>
                  <a:srgbClr val="FF0000"/>
                </a:solidFill>
                <a:latin typeface="Times New Roman" pitchFamily="18" charset="0"/>
                <a:cs typeface="Times New Roman" pitchFamily="18" charset="0"/>
              </a:rPr>
              <a:t>Quelles sont les conditions de formation de ces chaines de montagne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wipe(down)">
                                      <p:cBhvr>
                                        <p:cTn id="1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4"/>
          <p:cNvSpPr txBox="1">
            <a:spLocks noChangeArrowheads="1"/>
          </p:cNvSpPr>
          <p:nvPr/>
        </p:nvSpPr>
        <p:spPr bwMode="auto">
          <a:xfrm>
            <a:off x="0" y="0"/>
            <a:ext cx="9144000" cy="6186309"/>
          </a:xfrm>
          <a:prstGeom prst="rect">
            <a:avLst/>
          </a:prstGeom>
          <a:noFill/>
          <a:ln w="9525">
            <a:noFill/>
            <a:miter lim="800000"/>
            <a:headEnd/>
            <a:tailEnd/>
          </a:ln>
        </p:spPr>
        <p:txBody>
          <a:bodyPr wrap="square">
            <a:spAutoFit/>
          </a:bodyPr>
          <a:lstStyle/>
          <a:p>
            <a:pPr algn="ctr"/>
            <a:r>
              <a:rPr lang="fr-FR" sz="4400" b="1" dirty="0" smtClean="0">
                <a:solidFill>
                  <a:srgbClr val="FF0000"/>
                </a:solidFill>
                <a:latin typeface="Times New Roman" pitchFamily="18" charset="0"/>
                <a:cs typeface="Times New Roman" pitchFamily="18" charset="0"/>
              </a:rPr>
              <a:t>I – Les caractéristiques des chaines de subduction et les conditions de leur formation : </a:t>
            </a:r>
          </a:p>
          <a:p>
            <a:pPr algn="ctr"/>
            <a:r>
              <a:rPr lang="fr-FR" sz="4400" b="1" dirty="0" smtClean="0">
                <a:latin typeface="Times New Roman" pitchFamily="18" charset="0"/>
                <a:cs typeface="Times New Roman" pitchFamily="18" charset="0"/>
              </a:rPr>
              <a:t>Exemple : la cordillère des Andes :</a:t>
            </a:r>
          </a:p>
          <a:p>
            <a:pPr algn="ctr"/>
            <a:endParaRPr lang="fr-FR" sz="4400" b="1" dirty="0" smtClean="0">
              <a:latin typeface="Times New Roman" pitchFamily="18" charset="0"/>
              <a:cs typeface="Times New Roman" pitchFamily="18" charset="0"/>
            </a:endParaRPr>
          </a:p>
          <a:p>
            <a:pPr algn="ctr"/>
            <a:r>
              <a:rPr lang="fr-FR" sz="4400" b="1" dirty="0" smtClean="0">
                <a:solidFill>
                  <a:srgbClr val="00B050"/>
                </a:solidFill>
                <a:latin typeface="Times New Roman" pitchFamily="18" charset="0"/>
                <a:cs typeface="Times New Roman" pitchFamily="18" charset="0"/>
              </a:rPr>
              <a:t>1 – les caractéristiques structurales  et géophysiques :</a:t>
            </a:r>
          </a:p>
          <a:p>
            <a:pPr algn="ctr"/>
            <a:endParaRPr lang="fr-FR" sz="4400" b="1" dirty="0" smtClean="0">
              <a:solidFill>
                <a:srgbClr val="00B050"/>
              </a:solidFill>
              <a:latin typeface="Times New Roman" pitchFamily="18" charset="0"/>
              <a:cs typeface="Times New Roman" pitchFamily="18" charset="0"/>
            </a:endParaRPr>
          </a:p>
          <a:p>
            <a:pPr algn="ctr"/>
            <a:r>
              <a:rPr lang="fr-FR" sz="4400" b="1" dirty="0" smtClean="0">
                <a:solidFill>
                  <a:srgbClr val="00B0F0"/>
                </a:solidFill>
                <a:latin typeface="Times New Roman" pitchFamily="18" charset="0"/>
                <a:cs typeface="Times New Roman" pitchFamily="18" charset="0"/>
              </a:rPr>
              <a:t>1 – 1 / Données géographique </a:t>
            </a:r>
            <a:endParaRPr lang="fr-FR" sz="4400" b="1"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down)">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wipe(down)">
                                      <p:cBhvr>
                                        <p:cTn id="17" dur="5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xEl>
                                              <p:pRg st="5" end="5"/>
                                            </p:txEl>
                                          </p:spTgt>
                                        </p:tgtEl>
                                        <p:attrNameLst>
                                          <p:attrName>style.visibility</p:attrName>
                                        </p:attrNameLst>
                                      </p:cBhvr>
                                      <p:to>
                                        <p:strVal val="visible"/>
                                      </p:to>
                                    </p:set>
                                    <p:animEffect transition="in" filter="wipe(down)">
                                      <p:cBhvr>
                                        <p:cTn id="22"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khayma.com/FATSVT/orogen/orogen.JPG"/>
          <p:cNvPicPr>
            <a:picLocks noChangeAspect="1" noChangeArrowheads="1"/>
          </p:cNvPicPr>
          <p:nvPr/>
        </p:nvPicPr>
        <p:blipFill>
          <a:blip r:embed="rId2" cstate="print"/>
          <a:srcRect/>
          <a:stretch>
            <a:fillRect/>
          </a:stretch>
        </p:blipFill>
        <p:spPr bwMode="auto">
          <a:xfrm>
            <a:off x="0" y="0"/>
            <a:ext cx="9144000" cy="4221088"/>
          </a:xfrm>
          <a:prstGeom prst="rect">
            <a:avLst/>
          </a:prstGeom>
          <a:noFill/>
        </p:spPr>
      </p:pic>
      <p:pic>
        <p:nvPicPr>
          <p:cNvPr id="9" name="Picture 5"/>
          <p:cNvPicPr>
            <a:picLocks noChangeAspect="1" noChangeArrowheads="1"/>
          </p:cNvPicPr>
          <p:nvPr/>
        </p:nvPicPr>
        <p:blipFill>
          <a:blip r:embed="rId3" cstate="print"/>
          <a:srcRect l="51563" b="4301"/>
          <a:stretch>
            <a:fillRect/>
          </a:stretch>
        </p:blipFill>
        <p:spPr bwMode="auto">
          <a:xfrm>
            <a:off x="4071934" y="0"/>
            <a:ext cx="5072066" cy="6858000"/>
          </a:xfrm>
          <a:prstGeom prst="rect">
            <a:avLst/>
          </a:prstGeom>
          <a:noFill/>
          <a:ln w="9525">
            <a:noFill/>
            <a:miter lim="800000"/>
            <a:headEnd/>
            <a:tailEnd/>
          </a:ln>
        </p:spPr>
      </p:pic>
      <p:sp>
        <p:nvSpPr>
          <p:cNvPr id="197638" name="Rectangle 6"/>
          <p:cNvSpPr>
            <a:spLocks noChangeArrowheads="1"/>
          </p:cNvSpPr>
          <p:nvPr/>
        </p:nvSpPr>
        <p:spPr bwMode="auto">
          <a:xfrm>
            <a:off x="0" y="4241899"/>
            <a:ext cx="4143372"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Char char="•"/>
              <a:tabLst/>
            </a:pPr>
            <a:r>
              <a:rPr kumimoji="0" lang="fr-FR" sz="3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Chaine côtière qui s’étend du nord Au sud tout le long de la côte occidentale de l’Amérique du sud.</a:t>
            </a:r>
            <a:endParaRPr kumimoji="0" lang="fr-FR"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amond(in)">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97638">
                                            <p:txEl>
                                              <p:pRg st="0" end="0"/>
                                            </p:txEl>
                                          </p:spTgt>
                                        </p:tgtEl>
                                        <p:attrNameLst>
                                          <p:attrName>style.visibility</p:attrName>
                                        </p:attrNameLst>
                                      </p:cBhvr>
                                      <p:to>
                                        <p:strVal val="visible"/>
                                      </p:to>
                                    </p:set>
                                    <p:anim calcmode="lin" valueType="num">
                                      <p:cBhvr additive="base">
                                        <p:cTn id="18" dur="500" fill="hold"/>
                                        <p:tgtEl>
                                          <p:spTgt spid="19763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9763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7" name="Picture 5"/>
          <p:cNvPicPr>
            <a:picLocks noChangeAspect="1" noChangeArrowheads="1"/>
          </p:cNvPicPr>
          <p:nvPr/>
        </p:nvPicPr>
        <p:blipFill>
          <a:blip r:embed="rId2" cstate="print"/>
          <a:srcRect l="2958" r="50973"/>
          <a:stretch>
            <a:fillRect/>
          </a:stretch>
        </p:blipFill>
        <p:spPr bwMode="auto">
          <a:xfrm>
            <a:off x="500034" y="0"/>
            <a:ext cx="8286808" cy="6643710"/>
          </a:xfrm>
          <a:prstGeom prst="rect">
            <a:avLst/>
          </a:prstGeom>
          <a:noFill/>
          <a:ln w="9525">
            <a:noFill/>
            <a:miter lim="800000"/>
            <a:headEnd/>
            <a:tailEnd/>
          </a:ln>
        </p:spPr>
      </p:pic>
      <p:sp>
        <p:nvSpPr>
          <p:cNvPr id="3" name="Text Box 14"/>
          <p:cNvSpPr txBox="1">
            <a:spLocks noChangeArrowheads="1"/>
          </p:cNvSpPr>
          <p:nvPr/>
        </p:nvSpPr>
        <p:spPr bwMode="auto">
          <a:xfrm>
            <a:off x="-142908" y="3500438"/>
            <a:ext cx="6000760" cy="2554545"/>
          </a:xfrm>
          <a:prstGeom prst="rect">
            <a:avLst/>
          </a:prstGeom>
          <a:noFill/>
          <a:ln w="9525">
            <a:noFill/>
            <a:miter lim="800000"/>
            <a:headEnd/>
            <a:tailEnd/>
          </a:ln>
        </p:spPr>
        <p:txBody>
          <a:bodyPr wrap="square">
            <a:spAutoFit/>
          </a:bodyPr>
          <a:lstStyle/>
          <a:p>
            <a:pPr>
              <a:buFont typeface="Wingdings" pitchFamily="2" charset="2"/>
              <a:buChar char="ü"/>
            </a:pPr>
            <a:r>
              <a:rPr lang="fr-FR" sz="3200" b="1" dirty="0" smtClean="0">
                <a:solidFill>
                  <a:srgbClr val="FF0000"/>
                </a:solidFill>
                <a:latin typeface="Times New Roman" pitchFamily="18" charset="0"/>
                <a:cs typeface="Times New Roman" pitchFamily="18" charset="0"/>
              </a:rPr>
              <a:t>  </a:t>
            </a:r>
            <a:r>
              <a:rPr lang="fr-FR" sz="3200" b="1" dirty="0" smtClean="0">
                <a:latin typeface="Times New Roman" pitchFamily="18" charset="0"/>
                <a:cs typeface="Times New Roman" pitchFamily="18" charset="0"/>
              </a:rPr>
              <a:t>Présence de fosse océanique </a:t>
            </a:r>
          </a:p>
          <a:p>
            <a:pPr>
              <a:buFont typeface="Wingdings" pitchFamily="2" charset="2"/>
              <a:buChar char="ü"/>
            </a:pPr>
            <a:r>
              <a:rPr lang="fr-FR" sz="3200" b="1" dirty="0" smtClean="0">
                <a:solidFill>
                  <a:srgbClr val="FF0000"/>
                </a:solidFill>
                <a:latin typeface="Times New Roman" pitchFamily="18" charset="0"/>
                <a:cs typeface="Times New Roman" pitchFamily="18" charset="0"/>
              </a:rPr>
              <a:t> Une grande activité Séismique</a:t>
            </a:r>
          </a:p>
          <a:p>
            <a:pPr>
              <a:buFont typeface="Wingdings" pitchFamily="2" charset="2"/>
              <a:buChar char="ü"/>
            </a:pPr>
            <a:r>
              <a:rPr lang="fr-FR" sz="3200" b="1" dirty="0" smtClean="0">
                <a:latin typeface="Times New Roman" pitchFamily="18" charset="0"/>
                <a:cs typeface="Times New Roman" pitchFamily="18" charset="0"/>
              </a:rPr>
              <a:t> Une grande activité volcanique </a:t>
            </a:r>
          </a:p>
          <a:p>
            <a:r>
              <a:rPr lang="fr-FR" sz="3200" b="1" dirty="0" smtClean="0">
                <a:latin typeface="Times New Roman" pitchFamily="18" charset="0"/>
                <a:cs typeface="Times New Roman" pitchFamily="18" charset="0"/>
              </a:rPr>
              <a:t>    types explosifs </a:t>
            </a:r>
          </a:p>
          <a:p>
            <a:pPr lvl="0"/>
            <a:endParaRPr lang="fr-FR" sz="3200" b="1" dirty="0" smtClean="0">
              <a:solidFill>
                <a:srgbClr val="FF0000"/>
              </a:solidFill>
              <a:latin typeface="Times New Roman" pitchFamily="18" charset="0"/>
              <a:cs typeface="Times New Roman" pitchFamily="18" charset="0"/>
            </a:endParaRPr>
          </a:p>
        </p:txBody>
      </p:sp>
      <p:sp>
        <p:nvSpPr>
          <p:cNvPr id="4" name="Text Box 14"/>
          <p:cNvSpPr txBox="1">
            <a:spLocks noChangeArrowheads="1"/>
          </p:cNvSpPr>
          <p:nvPr/>
        </p:nvSpPr>
        <p:spPr bwMode="auto">
          <a:xfrm>
            <a:off x="0" y="0"/>
            <a:ext cx="9144000" cy="92333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fr-FR" sz="5400" b="1" dirty="0" smtClean="0">
                <a:solidFill>
                  <a:srgbClr val="FF0000"/>
                </a:solidFill>
                <a:latin typeface="Times New Roman" pitchFamily="18" charset="0"/>
                <a:cs typeface="Times New Roman" pitchFamily="18" charset="0"/>
              </a:rPr>
              <a:t>En parle de Marge Active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down)">
                                      <p:cBhvr>
                                        <p:cTn id="2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4"/>
          <p:cNvSpPr txBox="1">
            <a:spLocks noChangeArrowheads="1"/>
          </p:cNvSpPr>
          <p:nvPr/>
        </p:nvSpPr>
        <p:spPr bwMode="auto">
          <a:xfrm>
            <a:off x="0" y="0"/>
            <a:ext cx="9144000" cy="769441"/>
          </a:xfrm>
          <a:prstGeom prst="rect">
            <a:avLst/>
          </a:prstGeom>
          <a:noFill/>
          <a:ln w="9525">
            <a:noFill/>
            <a:miter lim="800000"/>
            <a:headEnd/>
            <a:tailEnd/>
          </a:ln>
        </p:spPr>
        <p:txBody>
          <a:bodyPr wrap="square">
            <a:spAutoFit/>
          </a:bodyPr>
          <a:lstStyle/>
          <a:p>
            <a:pPr lvl="0" algn="ctr"/>
            <a:r>
              <a:rPr lang="fr-FR" sz="4400" b="1" dirty="0" smtClean="0">
                <a:solidFill>
                  <a:srgbClr val="00B0F0"/>
                </a:solidFill>
                <a:latin typeface="Times New Roman" pitchFamily="18" charset="0"/>
                <a:cs typeface="Times New Roman" pitchFamily="18" charset="0"/>
              </a:rPr>
              <a:t>1 – 2 / Données géophysiques :</a:t>
            </a:r>
          </a:p>
        </p:txBody>
      </p:sp>
      <p:pic>
        <p:nvPicPr>
          <p:cNvPr id="3" name="Image 2"/>
          <p:cNvPicPr/>
          <p:nvPr/>
        </p:nvPicPr>
        <p:blipFill>
          <a:blip r:embed="rId2" cstate="print"/>
          <a:srcRect l="1314" t="2245" r="1701" b="36960"/>
          <a:stretch>
            <a:fillRect/>
          </a:stretch>
        </p:blipFill>
        <p:spPr bwMode="auto">
          <a:xfrm>
            <a:off x="142844" y="1000108"/>
            <a:ext cx="9001156" cy="3357586"/>
          </a:xfrm>
          <a:prstGeom prst="rect">
            <a:avLst/>
          </a:prstGeom>
          <a:noFill/>
          <a:ln w="9525">
            <a:noFill/>
            <a:miter lim="800000"/>
            <a:headEnd/>
            <a:tailEnd/>
          </a:ln>
        </p:spPr>
      </p:pic>
      <p:sp>
        <p:nvSpPr>
          <p:cNvPr id="4" name="Rectangle 3"/>
          <p:cNvSpPr/>
          <p:nvPr/>
        </p:nvSpPr>
        <p:spPr>
          <a:xfrm>
            <a:off x="0" y="4549676"/>
            <a:ext cx="9144000" cy="2308324"/>
          </a:xfrm>
          <a:prstGeom prst="rect">
            <a:avLst/>
          </a:prstGeom>
        </p:spPr>
        <p:txBody>
          <a:bodyPr wrap="square">
            <a:spAutoFit/>
          </a:bodyPr>
          <a:lstStyle/>
          <a:p>
            <a:pPr algn="ctr"/>
            <a:r>
              <a:rPr lang="fr-FR" sz="2400" dirty="0" smtClean="0">
                <a:latin typeface="Times New Roman" pitchFamily="18" charset="0"/>
                <a:cs typeface="Times New Roman" pitchFamily="18" charset="0"/>
              </a:rPr>
              <a:t>La fig (a) représente la répartition des foyers séismiques en fonction de la profondeur au niveau de la marge active des Andes.</a:t>
            </a:r>
          </a:p>
          <a:p>
            <a:pPr algn="ctr"/>
            <a:r>
              <a:rPr lang="fr-FR" sz="2400" dirty="0" smtClean="0">
                <a:latin typeface="Times New Roman" pitchFamily="18" charset="0"/>
                <a:cs typeface="Times New Roman" pitchFamily="18" charset="0"/>
              </a:rPr>
              <a:t>La fig (b) représente le modèle des isothermes en zone de subduction.</a:t>
            </a:r>
          </a:p>
          <a:p>
            <a:pPr algn="ctr"/>
            <a:r>
              <a:rPr lang="fr-FR" sz="2400" dirty="0" smtClean="0">
                <a:latin typeface="Times New Roman" pitchFamily="18" charset="0"/>
                <a:cs typeface="Times New Roman" pitchFamily="18" charset="0"/>
              </a:rPr>
              <a:t>1 / Décrire à partir de la fig (a) la répartition des foyers séismiques.</a:t>
            </a:r>
          </a:p>
          <a:p>
            <a:pPr algn="ctr"/>
            <a:r>
              <a:rPr lang="fr-FR" sz="2400" dirty="0" smtClean="0">
                <a:latin typeface="Times New Roman" pitchFamily="18" charset="0"/>
                <a:cs typeface="Times New Roman" pitchFamily="18" charset="0"/>
              </a:rPr>
              <a:t>2 / Décrire les anomalies thermiques observée au niveau de la zone de subduction.</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0" y="0"/>
            <a:ext cx="9144000" cy="6858000"/>
          </a:xfrm>
          <a:prstGeom prst="rect">
            <a:avLst/>
          </a:prstGeom>
          <a:noFill/>
          <a:ln w="38100">
            <a:solidFill>
              <a:srgbClr val="000000"/>
            </a:solidFill>
            <a:prstDash val="dash"/>
            <a:miter lim="800000"/>
            <a:headEnd/>
            <a:tailEnd/>
          </a:ln>
        </p:spPr>
        <p:txBody>
          <a:bodyPr/>
          <a:lstStyle/>
          <a:p>
            <a:pPr algn="ctr"/>
            <a:r>
              <a:rPr lang="ar-MA" sz="11000" dirty="0">
                <a:solidFill>
                  <a:srgbClr val="FF3300"/>
                </a:solidFill>
                <a:latin typeface="Times New Roman" pitchFamily="18" charset="0"/>
                <a:cs typeface="Times New Roman" pitchFamily="18" charset="0"/>
              </a:rPr>
              <a:t>   </a:t>
            </a:r>
            <a:r>
              <a:rPr lang="fr-FR" sz="11000" b="1" dirty="0" smtClean="0"/>
              <a:t>Rappel sur la tectonique des plaques</a:t>
            </a:r>
            <a:endParaRPr lang="ar-MA" sz="11000" dirty="0">
              <a:solidFill>
                <a:srgbClr val="FF33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4"/>
          <p:cNvSpPr txBox="1">
            <a:spLocks noChangeArrowheads="1"/>
          </p:cNvSpPr>
          <p:nvPr/>
        </p:nvSpPr>
        <p:spPr bwMode="auto">
          <a:xfrm>
            <a:off x="0" y="3459210"/>
            <a:ext cx="9144000" cy="3416320"/>
          </a:xfrm>
          <a:prstGeom prst="rect">
            <a:avLst/>
          </a:prstGeom>
          <a:noFill/>
          <a:ln w="9525">
            <a:noFill/>
            <a:miter lim="800000"/>
            <a:headEnd/>
            <a:tailEnd/>
          </a:ln>
        </p:spPr>
        <p:txBody>
          <a:bodyPr wrap="square">
            <a:spAutoFit/>
          </a:bodyPr>
          <a:lstStyle/>
          <a:p>
            <a:pPr algn="ctr"/>
            <a:r>
              <a:rPr lang="fr-FR" sz="3600" b="1" dirty="0" smtClean="0">
                <a:solidFill>
                  <a:srgbClr val="00B0F0"/>
                </a:solidFill>
                <a:latin typeface="Times New Roman" pitchFamily="18" charset="0"/>
                <a:cs typeface="Times New Roman" pitchFamily="18" charset="0"/>
              </a:rPr>
              <a:t>2 – </a:t>
            </a:r>
            <a:r>
              <a:rPr lang="fr-FR" sz="3600" dirty="0" smtClean="0">
                <a:latin typeface="Times New Roman" pitchFamily="18" charset="0"/>
                <a:cs typeface="Times New Roman" pitchFamily="18" charset="0"/>
              </a:rPr>
              <a:t>les  marges  actives  sont  marquées  par une  activité séismique importante	dont  les  foyers séismiques sont répartis  en profondeur  sur une surface inclinée  allant de la fosse océanique et s’enfonçant sous le continent on parle de  </a:t>
            </a:r>
          </a:p>
          <a:p>
            <a:pPr algn="ctr"/>
            <a:r>
              <a:rPr lang="fr-FR" sz="3600" b="1" dirty="0" smtClean="0">
                <a:solidFill>
                  <a:srgbClr val="FF0000"/>
                </a:solidFill>
                <a:latin typeface="Times New Roman" pitchFamily="18" charset="0"/>
                <a:cs typeface="Times New Roman" pitchFamily="18" charset="0"/>
              </a:rPr>
              <a:t>Plan de </a:t>
            </a:r>
            <a:r>
              <a:rPr lang="fr-FR" sz="3600" b="1" dirty="0" err="1" smtClean="0">
                <a:solidFill>
                  <a:srgbClr val="FF0000"/>
                </a:solidFill>
                <a:latin typeface="Times New Roman" pitchFamily="18" charset="0"/>
                <a:cs typeface="Times New Roman" pitchFamily="18" charset="0"/>
              </a:rPr>
              <a:t>Wadati</a:t>
            </a:r>
            <a:r>
              <a:rPr lang="fr-FR" sz="3600" b="1" dirty="0" smtClean="0">
                <a:solidFill>
                  <a:srgbClr val="FF0000"/>
                </a:solidFill>
                <a:latin typeface="Times New Roman" pitchFamily="18" charset="0"/>
                <a:cs typeface="Times New Roman" pitchFamily="18" charset="0"/>
              </a:rPr>
              <a:t>-</a:t>
            </a:r>
            <a:r>
              <a:rPr lang="fr-FR" sz="3600" b="1" dirty="0" err="1" smtClean="0">
                <a:solidFill>
                  <a:srgbClr val="FF0000"/>
                </a:solidFill>
                <a:latin typeface="Times New Roman" pitchFamily="18" charset="0"/>
                <a:cs typeface="Times New Roman" pitchFamily="18" charset="0"/>
              </a:rPr>
              <a:t>benioff</a:t>
            </a:r>
            <a:r>
              <a:rPr lang="fr-FR" sz="3600" b="1" dirty="0" smtClean="0">
                <a:solidFill>
                  <a:srgbClr val="FF0000"/>
                </a:solidFill>
                <a:latin typeface="Times New Roman" pitchFamily="18" charset="0"/>
                <a:cs typeface="Times New Roman" pitchFamily="18" charset="0"/>
              </a:rPr>
              <a:t>.</a:t>
            </a:r>
            <a:endParaRPr lang="fr-FR" sz="3600" dirty="0" smtClean="0">
              <a:solidFill>
                <a:srgbClr val="FF0000"/>
              </a:solidFill>
              <a:latin typeface="Times New Roman" pitchFamily="18" charset="0"/>
              <a:cs typeface="Times New Roman" pitchFamily="18" charset="0"/>
            </a:endParaRPr>
          </a:p>
        </p:txBody>
      </p:sp>
      <p:pic>
        <p:nvPicPr>
          <p:cNvPr id="3" name="Image 2"/>
          <p:cNvPicPr/>
          <p:nvPr/>
        </p:nvPicPr>
        <p:blipFill>
          <a:blip r:embed="rId2" cstate="print"/>
          <a:srcRect l="1314" t="2245" r="50193" b="38254"/>
          <a:stretch>
            <a:fillRect/>
          </a:stretch>
        </p:blipFill>
        <p:spPr bwMode="auto">
          <a:xfrm>
            <a:off x="142844" y="0"/>
            <a:ext cx="8858312" cy="33575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down)">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3"/>
          <p:cNvGrpSpPr/>
          <p:nvPr/>
        </p:nvGrpSpPr>
        <p:grpSpPr>
          <a:xfrm>
            <a:off x="0" y="714356"/>
            <a:ext cx="9144000" cy="5157192"/>
            <a:chOff x="0" y="1700808"/>
            <a:chExt cx="9144000" cy="5157192"/>
          </a:xfrm>
        </p:grpSpPr>
        <p:pic>
          <p:nvPicPr>
            <p:cNvPr id="35842" name="Picture 2" descr="http://www.khayma.com/FATSVT/ROCHETERRE/orogen1.gif"/>
            <p:cNvPicPr>
              <a:picLocks noChangeAspect="1" noChangeArrowheads="1"/>
            </p:cNvPicPr>
            <p:nvPr/>
          </p:nvPicPr>
          <p:blipFill>
            <a:blip r:embed="rId2" r:link="rId3" cstate="print"/>
            <a:srcRect/>
            <a:stretch>
              <a:fillRect/>
            </a:stretch>
          </p:blipFill>
          <p:spPr bwMode="auto">
            <a:xfrm>
              <a:off x="0" y="1700808"/>
              <a:ext cx="9144000" cy="5157192"/>
            </a:xfrm>
            <a:prstGeom prst="rect">
              <a:avLst/>
            </a:prstGeom>
            <a:noFill/>
            <a:ln w="9525">
              <a:noFill/>
              <a:miter lim="800000"/>
              <a:headEnd/>
              <a:tailEnd/>
            </a:ln>
          </p:spPr>
        </p:pic>
        <p:sp>
          <p:nvSpPr>
            <p:cNvPr id="8" name="Rectangle 7"/>
            <p:cNvSpPr/>
            <p:nvPr/>
          </p:nvSpPr>
          <p:spPr>
            <a:xfrm>
              <a:off x="7740352" y="2060848"/>
              <a:ext cx="1403648" cy="1728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7740352" y="5129808"/>
              <a:ext cx="1403648" cy="1728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763688" y="4437112"/>
              <a:ext cx="1584176"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4788024" y="6093296"/>
              <a:ext cx="3240360" cy="764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796136" y="4077072"/>
              <a:ext cx="1584176"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5796136" y="3044897"/>
              <a:ext cx="1584176" cy="24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Forme libre 14"/>
          <p:cNvSpPr/>
          <p:nvPr/>
        </p:nvSpPr>
        <p:spPr>
          <a:xfrm>
            <a:off x="601579" y="1371737"/>
            <a:ext cx="6809874" cy="3777916"/>
          </a:xfrm>
          <a:custGeom>
            <a:avLst/>
            <a:gdLst>
              <a:gd name="connsiteX0" fmla="*/ 0 w 6809874"/>
              <a:gd name="connsiteY0" fmla="*/ 0 h 3777916"/>
              <a:gd name="connsiteX1" fmla="*/ 794084 w 6809874"/>
              <a:gd name="connsiteY1" fmla="*/ 24064 h 3777916"/>
              <a:gd name="connsiteX2" fmla="*/ 1467853 w 6809874"/>
              <a:gd name="connsiteY2" fmla="*/ 96253 h 3777916"/>
              <a:gd name="connsiteX3" fmla="*/ 1756610 w 6809874"/>
              <a:gd name="connsiteY3" fmla="*/ 144379 h 3777916"/>
              <a:gd name="connsiteX4" fmla="*/ 2261937 w 6809874"/>
              <a:gd name="connsiteY4" fmla="*/ 288758 h 3777916"/>
              <a:gd name="connsiteX5" fmla="*/ 2815389 w 6809874"/>
              <a:gd name="connsiteY5" fmla="*/ 505327 h 3777916"/>
              <a:gd name="connsiteX6" fmla="*/ 3248526 w 6809874"/>
              <a:gd name="connsiteY6" fmla="*/ 794085 h 3777916"/>
              <a:gd name="connsiteX7" fmla="*/ 3898232 w 6809874"/>
              <a:gd name="connsiteY7" fmla="*/ 1323474 h 3777916"/>
              <a:gd name="connsiteX8" fmla="*/ 5053263 w 6809874"/>
              <a:gd name="connsiteY8" fmla="*/ 2189748 h 3777916"/>
              <a:gd name="connsiteX9" fmla="*/ 6376737 w 6809874"/>
              <a:gd name="connsiteY9" fmla="*/ 3272590 h 3777916"/>
              <a:gd name="connsiteX10" fmla="*/ 6809874 w 6809874"/>
              <a:gd name="connsiteY10" fmla="*/ 3729790 h 3777916"/>
              <a:gd name="connsiteX11" fmla="*/ 6593305 w 6809874"/>
              <a:gd name="connsiteY11" fmla="*/ 3777916 h 3777916"/>
              <a:gd name="connsiteX12" fmla="*/ 5871410 w 6809874"/>
              <a:gd name="connsiteY12" fmla="*/ 3080085 h 3777916"/>
              <a:gd name="connsiteX13" fmla="*/ 4740442 w 6809874"/>
              <a:gd name="connsiteY13" fmla="*/ 2141622 h 3777916"/>
              <a:gd name="connsiteX14" fmla="*/ 3705726 w 6809874"/>
              <a:gd name="connsiteY14" fmla="*/ 1371600 h 3777916"/>
              <a:gd name="connsiteX15" fmla="*/ 3007895 w 6809874"/>
              <a:gd name="connsiteY15" fmla="*/ 842211 h 3777916"/>
              <a:gd name="connsiteX16" fmla="*/ 2213810 w 6809874"/>
              <a:gd name="connsiteY16" fmla="*/ 433137 h 3777916"/>
              <a:gd name="connsiteX17" fmla="*/ 1828800 w 6809874"/>
              <a:gd name="connsiteY17" fmla="*/ 312822 h 3777916"/>
              <a:gd name="connsiteX18" fmla="*/ 962526 w 6809874"/>
              <a:gd name="connsiteY18" fmla="*/ 216569 h 3777916"/>
              <a:gd name="connsiteX19" fmla="*/ 24063 w 6809874"/>
              <a:gd name="connsiteY19" fmla="*/ 192506 h 3777916"/>
              <a:gd name="connsiteX20" fmla="*/ 0 w 6809874"/>
              <a:gd name="connsiteY20" fmla="*/ 0 h 3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09874" h="3777916">
                <a:moveTo>
                  <a:pt x="0" y="0"/>
                </a:moveTo>
                <a:lnTo>
                  <a:pt x="794084" y="24064"/>
                </a:lnTo>
                <a:lnTo>
                  <a:pt x="1467853" y="96253"/>
                </a:lnTo>
                <a:lnTo>
                  <a:pt x="1756610" y="144379"/>
                </a:lnTo>
                <a:lnTo>
                  <a:pt x="2261937" y="288758"/>
                </a:lnTo>
                <a:lnTo>
                  <a:pt x="2815389" y="505327"/>
                </a:lnTo>
                <a:lnTo>
                  <a:pt x="3248526" y="794085"/>
                </a:lnTo>
                <a:lnTo>
                  <a:pt x="3898232" y="1323474"/>
                </a:lnTo>
                <a:lnTo>
                  <a:pt x="5053263" y="2189748"/>
                </a:lnTo>
                <a:lnTo>
                  <a:pt x="6376737" y="3272590"/>
                </a:lnTo>
                <a:lnTo>
                  <a:pt x="6809874" y="3729790"/>
                </a:lnTo>
                <a:lnTo>
                  <a:pt x="6593305" y="3777916"/>
                </a:lnTo>
                <a:lnTo>
                  <a:pt x="5871410" y="3080085"/>
                </a:lnTo>
                <a:lnTo>
                  <a:pt x="4740442" y="2141622"/>
                </a:lnTo>
                <a:lnTo>
                  <a:pt x="3705726" y="1371600"/>
                </a:lnTo>
                <a:lnTo>
                  <a:pt x="3007895" y="842211"/>
                </a:lnTo>
                <a:lnTo>
                  <a:pt x="2213810" y="433137"/>
                </a:lnTo>
                <a:lnTo>
                  <a:pt x="1828800" y="312822"/>
                </a:lnTo>
                <a:lnTo>
                  <a:pt x="962526" y="216569"/>
                </a:lnTo>
                <a:lnTo>
                  <a:pt x="24063" y="192506"/>
                </a:lnTo>
                <a:lnTo>
                  <a:pt x="0" y="0"/>
                </a:lnTo>
                <a:close/>
              </a:path>
            </a:pathLst>
          </a:cu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15"/>
          <p:cNvSpPr/>
          <p:nvPr/>
        </p:nvSpPr>
        <p:spPr>
          <a:xfrm>
            <a:off x="601579" y="2137748"/>
            <a:ext cx="5799221" cy="3228474"/>
          </a:xfrm>
          <a:custGeom>
            <a:avLst/>
            <a:gdLst>
              <a:gd name="connsiteX0" fmla="*/ 0 w 5799221"/>
              <a:gd name="connsiteY0" fmla="*/ 4011 h 3228474"/>
              <a:gd name="connsiteX1" fmla="*/ 529389 w 5799221"/>
              <a:gd name="connsiteY1" fmla="*/ 4011 h 3228474"/>
              <a:gd name="connsiteX2" fmla="*/ 1155032 w 5799221"/>
              <a:gd name="connsiteY2" fmla="*/ 28074 h 3228474"/>
              <a:gd name="connsiteX3" fmla="*/ 1708484 w 5799221"/>
              <a:gd name="connsiteY3" fmla="*/ 172453 h 3228474"/>
              <a:gd name="connsiteX4" fmla="*/ 2334126 w 5799221"/>
              <a:gd name="connsiteY4" fmla="*/ 557463 h 3228474"/>
              <a:gd name="connsiteX5" fmla="*/ 4186989 w 5799221"/>
              <a:gd name="connsiteY5" fmla="*/ 1953126 h 3228474"/>
              <a:gd name="connsiteX6" fmla="*/ 5799221 w 5799221"/>
              <a:gd name="connsiteY6" fmla="*/ 3228474 h 322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99221" h="3228474">
                <a:moveTo>
                  <a:pt x="0" y="4011"/>
                </a:moveTo>
                <a:cubicBezTo>
                  <a:pt x="168442" y="2006"/>
                  <a:pt x="336884" y="1"/>
                  <a:pt x="529389" y="4011"/>
                </a:cubicBezTo>
                <a:cubicBezTo>
                  <a:pt x="721894" y="8022"/>
                  <a:pt x="958516" y="0"/>
                  <a:pt x="1155032" y="28074"/>
                </a:cubicBezTo>
                <a:cubicBezTo>
                  <a:pt x="1351548" y="56148"/>
                  <a:pt x="1511968" y="84222"/>
                  <a:pt x="1708484" y="172453"/>
                </a:cubicBezTo>
                <a:cubicBezTo>
                  <a:pt x="1905000" y="260685"/>
                  <a:pt x="1921042" y="260684"/>
                  <a:pt x="2334126" y="557463"/>
                </a:cubicBezTo>
                <a:cubicBezTo>
                  <a:pt x="2747210" y="854242"/>
                  <a:pt x="3609473" y="1507957"/>
                  <a:pt x="4186989" y="1953126"/>
                </a:cubicBezTo>
                <a:cubicBezTo>
                  <a:pt x="4764505" y="2398295"/>
                  <a:pt x="5281863" y="2813384"/>
                  <a:pt x="5799221" y="3228474"/>
                </a:cubicBezTo>
              </a:path>
            </a:pathLst>
          </a:cu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solidFill>
                <a:srgbClr val="0070C0"/>
              </a:solidFill>
            </a:endParaRPr>
          </a:p>
        </p:txBody>
      </p:sp>
      <p:sp>
        <p:nvSpPr>
          <p:cNvPr id="17" name="Forme libre 16"/>
          <p:cNvSpPr/>
          <p:nvPr/>
        </p:nvSpPr>
        <p:spPr>
          <a:xfrm>
            <a:off x="4973053" y="2695211"/>
            <a:ext cx="2534652" cy="360948"/>
          </a:xfrm>
          <a:custGeom>
            <a:avLst/>
            <a:gdLst>
              <a:gd name="connsiteX0" fmla="*/ 2534652 w 2534652"/>
              <a:gd name="connsiteY0" fmla="*/ 0 h 360948"/>
              <a:gd name="connsiteX1" fmla="*/ 1668379 w 2534652"/>
              <a:gd name="connsiteY1" fmla="*/ 24063 h 360948"/>
              <a:gd name="connsiteX2" fmla="*/ 970547 w 2534652"/>
              <a:gd name="connsiteY2" fmla="*/ 24063 h 360948"/>
              <a:gd name="connsiteX3" fmla="*/ 465221 w 2534652"/>
              <a:gd name="connsiteY3" fmla="*/ 24063 h 360948"/>
              <a:gd name="connsiteX4" fmla="*/ 80210 w 2534652"/>
              <a:gd name="connsiteY4" fmla="*/ 48126 h 360948"/>
              <a:gd name="connsiteX5" fmla="*/ 8021 w 2534652"/>
              <a:gd name="connsiteY5" fmla="*/ 264695 h 360948"/>
              <a:gd name="connsiteX6" fmla="*/ 128336 w 2534652"/>
              <a:gd name="connsiteY6" fmla="*/ 360948 h 360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4652" h="360948">
                <a:moveTo>
                  <a:pt x="2534652" y="0"/>
                </a:moveTo>
                <a:lnTo>
                  <a:pt x="1668379" y="24063"/>
                </a:lnTo>
                <a:cubicBezTo>
                  <a:pt x="1407695" y="28073"/>
                  <a:pt x="970547" y="24063"/>
                  <a:pt x="970547" y="24063"/>
                </a:cubicBezTo>
                <a:cubicBezTo>
                  <a:pt x="770021" y="24063"/>
                  <a:pt x="613610" y="20053"/>
                  <a:pt x="465221" y="24063"/>
                </a:cubicBezTo>
                <a:cubicBezTo>
                  <a:pt x="316832" y="28073"/>
                  <a:pt x="156410" y="8021"/>
                  <a:pt x="80210" y="48126"/>
                </a:cubicBezTo>
                <a:cubicBezTo>
                  <a:pt x="4010" y="88231"/>
                  <a:pt x="0" y="212558"/>
                  <a:pt x="8021" y="264695"/>
                </a:cubicBezTo>
                <a:cubicBezTo>
                  <a:pt x="16042" y="316832"/>
                  <a:pt x="72189" y="338890"/>
                  <a:pt x="128336" y="360948"/>
                </a:cubicBezTo>
              </a:path>
            </a:pathLst>
          </a:cu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Forme libre 17"/>
          <p:cNvSpPr/>
          <p:nvPr/>
        </p:nvSpPr>
        <p:spPr>
          <a:xfrm>
            <a:off x="2935705" y="1532159"/>
            <a:ext cx="4596063" cy="172453"/>
          </a:xfrm>
          <a:custGeom>
            <a:avLst/>
            <a:gdLst>
              <a:gd name="connsiteX0" fmla="*/ 0 w 4596063"/>
              <a:gd name="connsiteY0" fmla="*/ 80210 h 172453"/>
              <a:gd name="connsiteX1" fmla="*/ 216569 w 4596063"/>
              <a:gd name="connsiteY1" fmla="*/ 8021 h 172453"/>
              <a:gd name="connsiteX2" fmla="*/ 529390 w 4596063"/>
              <a:gd name="connsiteY2" fmla="*/ 32084 h 172453"/>
              <a:gd name="connsiteX3" fmla="*/ 721895 w 4596063"/>
              <a:gd name="connsiteY3" fmla="*/ 152400 h 172453"/>
              <a:gd name="connsiteX4" fmla="*/ 1515979 w 4596063"/>
              <a:gd name="connsiteY4" fmla="*/ 152400 h 172453"/>
              <a:gd name="connsiteX5" fmla="*/ 2141621 w 4596063"/>
              <a:gd name="connsiteY5" fmla="*/ 152400 h 172453"/>
              <a:gd name="connsiteX6" fmla="*/ 2863516 w 4596063"/>
              <a:gd name="connsiteY6" fmla="*/ 152400 h 172453"/>
              <a:gd name="connsiteX7" fmla="*/ 3416969 w 4596063"/>
              <a:gd name="connsiteY7" fmla="*/ 80210 h 172453"/>
              <a:gd name="connsiteX8" fmla="*/ 3898232 w 4596063"/>
              <a:gd name="connsiteY8" fmla="*/ 56147 h 172453"/>
              <a:gd name="connsiteX9" fmla="*/ 4596063 w 4596063"/>
              <a:gd name="connsiteY9" fmla="*/ 56147 h 17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96063" h="172453">
                <a:moveTo>
                  <a:pt x="0" y="80210"/>
                </a:moveTo>
                <a:cubicBezTo>
                  <a:pt x="64168" y="48126"/>
                  <a:pt x="128337" y="16042"/>
                  <a:pt x="216569" y="8021"/>
                </a:cubicBezTo>
                <a:cubicBezTo>
                  <a:pt x="304801" y="0"/>
                  <a:pt x="445169" y="8021"/>
                  <a:pt x="529390" y="32084"/>
                </a:cubicBezTo>
                <a:cubicBezTo>
                  <a:pt x="613611" y="56147"/>
                  <a:pt x="557464" y="132347"/>
                  <a:pt x="721895" y="152400"/>
                </a:cubicBezTo>
                <a:cubicBezTo>
                  <a:pt x="886327" y="172453"/>
                  <a:pt x="1515979" y="152400"/>
                  <a:pt x="1515979" y="152400"/>
                </a:cubicBezTo>
                <a:lnTo>
                  <a:pt x="2141621" y="152400"/>
                </a:lnTo>
                <a:cubicBezTo>
                  <a:pt x="2366210" y="152400"/>
                  <a:pt x="2650958" y="164432"/>
                  <a:pt x="2863516" y="152400"/>
                </a:cubicBezTo>
                <a:cubicBezTo>
                  <a:pt x="3076074" y="140368"/>
                  <a:pt x="3244516" y="96252"/>
                  <a:pt x="3416969" y="80210"/>
                </a:cubicBezTo>
                <a:cubicBezTo>
                  <a:pt x="3589422" y="64168"/>
                  <a:pt x="3701716" y="60157"/>
                  <a:pt x="3898232" y="56147"/>
                </a:cubicBezTo>
                <a:cubicBezTo>
                  <a:pt x="4094748" y="52137"/>
                  <a:pt x="4345405" y="54142"/>
                  <a:pt x="4596063" y="56147"/>
                </a:cubicBezTo>
              </a:path>
            </a:pathLst>
          </a:cu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 name="Forme libre 18"/>
          <p:cNvSpPr/>
          <p:nvPr/>
        </p:nvSpPr>
        <p:spPr>
          <a:xfrm>
            <a:off x="5157537" y="1131106"/>
            <a:ext cx="2582815" cy="231322"/>
          </a:xfrm>
          <a:custGeom>
            <a:avLst/>
            <a:gdLst>
              <a:gd name="connsiteX0" fmla="*/ 376989 w 2592075"/>
              <a:gd name="connsiteY0" fmla="*/ 0 h 199847"/>
              <a:gd name="connsiteX1" fmla="*/ 232610 w 2592075"/>
              <a:gd name="connsiteY1" fmla="*/ 24063 h 199847"/>
              <a:gd name="connsiteX2" fmla="*/ 208547 w 2592075"/>
              <a:gd name="connsiteY2" fmla="*/ 168442 h 199847"/>
              <a:gd name="connsiteX3" fmla="*/ 401052 w 2592075"/>
              <a:gd name="connsiteY3" fmla="*/ 192505 h 199847"/>
              <a:gd name="connsiteX4" fmla="*/ 2566736 w 2592075"/>
              <a:gd name="connsiteY4" fmla="*/ 168442 h 199847"/>
              <a:gd name="connsiteX5" fmla="*/ 2542673 w 2592075"/>
              <a:gd name="connsiteY5" fmla="*/ 96252 h 199847"/>
              <a:gd name="connsiteX6" fmla="*/ 2494547 w 2592075"/>
              <a:gd name="connsiteY6" fmla="*/ 24063 h 199847"/>
              <a:gd name="connsiteX7" fmla="*/ 376989 w 2592075"/>
              <a:gd name="connsiteY7" fmla="*/ 0 h 199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2075" h="199847">
                <a:moveTo>
                  <a:pt x="376989" y="0"/>
                </a:moveTo>
                <a:cubicBezTo>
                  <a:pt x="0" y="0"/>
                  <a:pt x="278294" y="6932"/>
                  <a:pt x="232610" y="24063"/>
                </a:cubicBezTo>
                <a:cubicBezTo>
                  <a:pt x="188141" y="40739"/>
                  <a:pt x="139558" y="130115"/>
                  <a:pt x="208547" y="168442"/>
                </a:cubicBezTo>
                <a:cubicBezTo>
                  <a:pt x="265077" y="199847"/>
                  <a:pt x="336884" y="184484"/>
                  <a:pt x="401052" y="192505"/>
                </a:cubicBezTo>
                <a:lnTo>
                  <a:pt x="2566736" y="168442"/>
                </a:lnTo>
                <a:cubicBezTo>
                  <a:pt x="2592075" y="167303"/>
                  <a:pt x="2554016" y="118939"/>
                  <a:pt x="2542673" y="96252"/>
                </a:cubicBezTo>
                <a:cubicBezTo>
                  <a:pt x="2529740" y="70385"/>
                  <a:pt x="2523451" y="25016"/>
                  <a:pt x="2494547" y="24063"/>
                </a:cubicBezTo>
                <a:cubicBezTo>
                  <a:pt x="1781061" y="542"/>
                  <a:pt x="753978" y="0"/>
                  <a:pt x="3769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orme libre 20"/>
          <p:cNvSpPr/>
          <p:nvPr/>
        </p:nvSpPr>
        <p:spPr>
          <a:xfrm>
            <a:off x="2093495" y="1054906"/>
            <a:ext cx="5510463" cy="389021"/>
          </a:xfrm>
          <a:custGeom>
            <a:avLst/>
            <a:gdLst>
              <a:gd name="connsiteX0" fmla="*/ 0 w 5510463"/>
              <a:gd name="connsiteY0" fmla="*/ 389021 h 389021"/>
              <a:gd name="connsiteX1" fmla="*/ 360947 w 5510463"/>
              <a:gd name="connsiteY1" fmla="*/ 292768 h 389021"/>
              <a:gd name="connsiteX2" fmla="*/ 1203158 w 5510463"/>
              <a:gd name="connsiteY2" fmla="*/ 316831 h 389021"/>
              <a:gd name="connsiteX3" fmla="*/ 1756610 w 5510463"/>
              <a:gd name="connsiteY3" fmla="*/ 340895 h 389021"/>
              <a:gd name="connsiteX4" fmla="*/ 1949116 w 5510463"/>
              <a:gd name="connsiteY4" fmla="*/ 76200 h 389021"/>
              <a:gd name="connsiteX5" fmla="*/ 1973179 w 5510463"/>
              <a:gd name="connsiteY5" fmla="*/ 220579 h 389021"/>
              <a:gd name="connsiteX6" fmla="*/ 2358189 w 5510463"/>
              <a:gd name="connsiteY6" fmla="*/ 100263 h 389021"/>
              <a:gd name="connsiteX7" fmla="*/ 2478505 w 5510463"/>
              <a:gd name="connsiteY7" fmla="*/ 220579 h 389021"/>
              <a:gd name="connsiteX8" fmla="*/ 2839452 w 5510463"/>
              <a:gd name="connsiteY8" fmla="*/ 4010 h 389021"/>
              <a:gd name="connsiteX9" fmla="*/ 3152273 w 5510463"/>
              <a:gd name="connsiteY9" fmla="*/ 244642 h 389021"/>
              <a:gd name="connsiteX10" fmla="*/ 3801979 w 5510463"/>
              <a:gd name="connsiteY10" fmla="*/ 292768 h 389021"/>
              <a:gd name="connsiteX11" fmla="*/ 4307305 w 5510463"/>
              <a:gd name="connsiteY11" fmla="*/ 340895 h 389021"/>
              <a:gd name="connsiteX12" fmla="*/ 4740442 w 5510463"/>
              <a:gd name="connsiteY12" fmla="*/ 340895 h 389021"/>
              <a:gd name="connsiteX13" fmla="*/ 5269831 w 5510463"/>
              <a:gd name="connsiteY13" fmla="*/ 340895 h 389021"/>
              <a:gd name="connsiteX14" fmla="*/ 5510463 w 5510463"/>
              <a:gd name="connsiteY14" fmla="*/ 340895 h 389021"/>
              <a:gd name="connsiteX15" fmla="*/ 5510463 w 5510463"/>
              <a:gd name="connsiteY15" fmla="*/ 340895 h 389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0463" h="389021">
                <a:moveTo>
                  <a:pt x="0" y="389021"/>
                </a:moveTo>
                <a:cubicBezTo>
                  <a:pt x="80210" y="346910"/>
                  <a:pt x="160421" y="304800"/>
                  <a:pt x="360947" y="292768"/>
                </a:cubicBezTo>
                <a:cubicBezTo>
                  <a:pt x="561473" y="280736"/>
                  <a:pt x="1203158" y="316831"/>
                  <a:pt x="1203158" y="316831"/>
                </a:cubicBezTo>
                <a:cubicBezTo>
                  <a:pt x="1435769" y="324852"/>
                  <a:pt x="1632284" y="381000"/>
                  <a:pt x="1756610" y="340895"/>
                </a:cubicBezTo>
                <a:cubicBezTo>
                  <a:pt x="1880936" y="300790"/>
                  <a:pt x="1913021" y="96253"/>
                  <a:pt x="1949116" y="76200"/>
                </a:cubicBezTo>
                <a:cubicBezTo>
                  <a:pt x="1985211" y="56147"/>
                  <a:pt x="1905000" y="216569"/>
                  <a:pt x="1973179" y="220579"/>
                </a:cubicBezTo>
                <a:cubicBezTo>
                  <a:pt x="2041358" y="224589"/>
                  <a:pt x="2273968" y="100263"/>
                  <a:pt x="2358189" y="100263"/>
                </a:cubicBezTo>
                <a:cubicBezTo>
                  <a:pt x="2442410" y="100263"/>
                  <a:pt x="2398295" y="236621"/>
                  <a:pt x="2478505" y="220579"/>
                </a:cubicBezTo>
                <a:cubicBezTo>
                  <a:pt x="2558715" y="204537"/>
                  <a:pt x="2727158" y="0"/>
                  <a:pt x="2839452" y="4010"/>
                </a:cubicBezTo>
                <a:cubicBezTo>
                  <a:pt x="2951746" y="8020"/>
                  <a:pt x="2991852" y="196516"/>
                  <a:pt x="3152273" y="244642"/>
                </a:cubicBezTo>
                <a:cubicBezTo>
                  <a:pt x="3312694" y="292768"/>
                  <a:pt x="3609474" y="276726"/>
                  <a:pt x="3801979" y="292768"/>
                </a:cubicBezTo>
                <a:cubicBezTo>
                  <a:pt x="3994484" y="308810"/>
                  <a:pt x="4150895" y="332874"/>
                  <a:pt x="4307305" y="340895"/>
                </a:cubicBezTo>
                <a:cubicBezTo>
                  <a:pt x="4463716" y="348916"/>
                  <a:pt x="4740442" y="340895"/>
                  <a:pt x="4740442" y="340895"/>
                </a:cubicBezTo>
                <a:lnTo>
                  <a:pt x="5269831" y="340895"/>
                </a:lnTo>
                <a:lnTo>
                  <a:pt x="5510463" y="340895"/>
                </a:lnTo>
                <a:lnTo>
                  <a:pt x="5510463" y="340895"/>
                </a:lnTo>
              </a:path>
            </a:pathLst>
          </a:cu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2" name="Accolade fermante 21"/>
          <p:cNvSpPr/>
          <p:nvPr/>
        </p:nvSpPr>
        <p:spPr>
          <a:xfrm>
            <a:off x="7668344" y="1338546"/>
            <a:ext cx="360040" cy="288032"/>
          </a:xfrm>
          <a:prstGeom prst="rightBrace">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 name="Text Box 18"/>
          <p:cNvSpPr txBox="1">
            <a:spLocks noChangeArrowheads="1"/>
          </p:cNvSpPr>
          <p:nvPr/>
        </p:nvSpPr>
        <p:spPr bwMode="white">
          <a:xfrm>
            <a:off x="7538164" y="714356"/>
            <a:ext cx="1605836" cy="707886"/>
          </a:xfrm>
          <a:prstGeom prst="rect">
            <a:avLst/>
          </a:prstGeom>
          <a:noFill/>
          <a:ln w="9525" algn="ctr">
            <a:noFill/>
            <a:miter lim="800000"/>
            <a:headEnd/>
            <a:tailEnd/>
          </a:ln>
        </p:spPr>
        <p:txBody>
          <a:bodyPr wrap="square">
            <a:spAutoFit/>
          </a:bodyPr>
          <a:lstStyle/>
          <a:p>
            <a:pPr lvl="0" algn="ctr"/>
            <a:r>
              <a:rPr lang="fr-FR" sz="2000" b="1" dirty="0" smtClean="0">
                <a:solidFill>
                  <a:srgbClr val="00B050"/>
                </a:solidFill>
                <a:latin typeface="Times New Roman" pitchFamily="18" charset="0"/>
                <a:cs typeface="Times New Roman" pitchFamily="18" charset="0"/>
              </a:rPr>
              <a:t>Croute continentale</a:t>
            </a:r>
            <a:endParaRPr lang="ar-MA" sz="2000" b="1" dirty="0" smtClean="0">
              <a:solidFill>
                <a:srgbClr val="00B050"/>
              </a:solidFill>
              <a:latin typeface="Times New Roman" pitchFamily="18" charset="0"/>
              <a:cs typeface="Times New Roman" pitchFamily="18" charset="0"/>
            </a:endParaRPr>
          </a:p>
        </p:txBody>
      </p:sp>
      <p:sp>
        <p:nvSpPr>
          <p:cNvPr id="24" name="Accolade fermante 23"/>
          <p:cNvSpPr/>
          <p:nvPr/>
        </p:nvSpPr>
        <p:spPr>
          <a:xfrm>
            <a:off x="7668344" y="1650460"/>
            <a:ext cx="360040" cy="1080120"/>
          </a:xfrm>
          <a:prstGeom prst="rightBrace">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5" name="Text Box 18"/>
          <p:cNvSpPr txBox="1">
            <a:spLocks noChangeArrowheads="1"/>
          </p:cNvSpPr>
          <p:nvPr/>
        </p:nvSpPr>
        <p:spPr bwMode="white">
          <a:xfrm>
            <a:off x="7740352" y="1792420"/>
            <a:ext cx="1403648" cy="707886"/>
          </a:xfrm>
          <a:prstGeom prst="rect">
            <a:avLst/>
          </a:prstGeom>
          <a:noFill/>
          <a:ln w="9525" algn="ctr">
            <a:noFill/>
            <a:miter lim="800000"/>
            <a:headEnd/>
            <a:tailEnd/>
          </a:ln>
        </p:spPr>
        <p:txBody>
          <a:bodyPr wrap="square">
            <a:spAutoFit/>
          </a:bodyPr>
          <a:lstStyle/>
          <a:p>
            <a:pPr lvl="0" algn="r" rtl="1"/>
            <a:r>
              <a:rPr lang="fr-FR" sz="2000" b="1" dirty="0" smtClean="0">
                <a:solidFill>
                  <a:srgbClr val="0070C0"/>
                </a:solidFill>
                <a:latin typeface="Times New Roman" pitchFamily="18" charset="0"/>
                <a:cs typeface="Times New Roman" pitchFamily="18" charset="0"/>
              </a:rPr>
              <a:t>Manteau supérieur</a:t>
            </a:r>
            <a:endParaRPr lang="ar-MA" sz="2000" b="1" dirty="0" smtClean="0">
              <a:solidFill>
                <a:srgbClr val="0070C0"/>
              </a:solidFill>
              <a:latin typeface="Times New Roman" pitchFamily="18" charset="0"/>
              <a:cs typeface="Times New Roman" pitchFamily="18" charset="0"/>
            </a:endParaRPr>
          </a:p>
        </p:txBody>
      </p:sp>
      <p:sp>
        <p:nvSpPr>
          <p:cNvPr id="26" name="Accolade fermante 25"/>
          <p:cNvSpPr/>
          <p:nvPr/>
        </p:nvSpPr>
        <p:spPr>
          <a:xfrm>
            <a:off x="7568406" y="1362428"/>
            <a:ext cx="504056" cy="1368152"/>
          </a:xfrm>
          <a:prstGeom prst="rightBrace">
            <a:avLst/>
          </a:prstGeom>
          <a:ln w="762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solidFill>
                <a:srgbClr val="FF0000"/>
              </a:solidFill>
            </a:endParaRPr>
          </a:p>
        </p:txBody>
      </p:sp>
      <p:sp>
        <p:nvSpPr>
          <p:cNvPr id="27" name="Text Box 18"/>
          <p:cNvSpPr txBox="1">
            <a:spLocks noChangeArrowheads="1"/>
          </p:cNvSpPr>
          <p:nvPr/>
        </p:nvSpPr>
        <p:spPr bwMode="white">
          <a:xfrm>
            <a:off x="7143768" y="2857496"/>
            <a:ext cx="2000232" cy="830997"/>
          </a:xfrm>
          <a:prstGeom prst="rect">
            <a:avLst/>
          </a:prstGeom>
          <a:noFill/>
          <a:ln w="9525" algn="ctr">
            <a:noFill/>
            <a:miter lim="800000"/>
            <a:headEnd/>
            <a:tailEnd/>
          </a:ln>
        </p:spPr>
        <p:txBody>
          <a:bodyPr wrap="square">
            <a:spAutoFit/>
          </a:bodyPr>
          <a:lstStyle/>
          <a:p>
            <a:pPr lvl="0" algn="ctr"/>
            <a:r>
              <a:rPr lang="fr-FR" sz="2400" b="1" dirty="0" smtClean="0">
                <a:solidFill>
                  <a:srgbClr val="C00000"/>
                </a:solidFill>
                <a:latin typeface="Times New Roman" pitchFamily="18" charset="0"/>
                <a:cs typeface="Times New Roman" pitchFamily="18" charset="0"/>
              </a:rPr>
              <a:t>Lithosphère continentale</a:t>
            </a:r>
            <a:endParaRPr lang="ar-MA" sz="2400" b="1" dirty="0" smtClean="0">
              <a:solidFill>
                <a:srgbClr val="C00000"/>
              </a:solidFill>
              <a:latin typeface="Times New Roman" pitchFamily="18" charset="0"/>
              <a:cs typeface="Times New Roman" pitchFamily="18" charset="0"/>
            </a:endParaRPr>
          </a:p>
        </p:txBody>
      </p:sp>
      <p:sp>
        <p:nvSpPr>
          <p:cNvPr id="28" name="Accolade fermante 27"/>
          <p:cNvSpPr/>
          <p:nvPr/>
        </p:nvSpPr>
        <p:spPr>
          <a:xfrm rot="2344521">
            <a:off x="7103309" y="5083901"/>
            <a:ext cx="748292" cy="377454"/>
          </a:xfrm>
          <a:prstGeom prst="rightBrace">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solidFill>
                <a:srgbClr val="FF0000"/>
              </a:solidFill>
            </a:endParaRPr>
          </a:p>
        </p:txBody>
      </p:sp>
      <p:sp>
        <p:nvSpPr>
          <p:cNvPr id="29" name="Text Box 18"/>
          <p:cNvSpPr txBox="1">
            <a:spLocks noChangeArrowheads="1"/>
          </p:cNvSpPr>
          <p:nvPr/>
        </p:nvSpPr>
        <p:spPr bwMode="white">
          <a:xfrm>
            <a:off x="7500958" y="5364320"/>
            <a:ext cx="1403648" cy="707886"/>
          </a:xfrm>
          <a:prstGeom prst="rect">
            <a:avLst/>
          </a:prstGeom>
          <a:noFill/>
          <a:ln w="9525" algn="ctr">
            <a:noFill/>
            <a:miter lim="800000"/>
            <a:headEnd/>
            <a:tailEnd/>
          </a:ln>
        </p:spPr>
        <p:txBody>
          <a:bodyPr wrap="square">
            <a:spAutoFit/>
          </a:bodyPr>
          <a:lstStyle/>
          <a:p>
            <a:pPr lvl="0" algn="ctr"/>
            <a:r>
              <a:rPr lang="fr-FR" sz="2000" b="1" dirty="0" smtClean="0">
                <a:solidFill>
                  <a:srgbClr val="FF0000"/>
                </a:solidFill>
                <a:latin typeface="Times New Roman" pitchFamily="18" charset="0"/>
                <a:cs typeface="Times New Roman" pitchFamily="18" charset="0"/>
              </a:rPr>
              <a:t>Croute océanique</a:t>
            </a:r>
            <a:endParaRPr lang="ar-MA" sz="2000" b="1" dirty="0" smtClean="0">
              <a:solidFill>
                <a:srgbClr val="FF0000"/>
              </a:solidFill>
              <a:latin typeface="Times New Roman" pitchFamily="18" charset="0"/>
              <a:cs typeface="Times New Roman" pitchFamily="18" charset="0"/>
            </a:endParaRPr>
          </a:p>
        </p:txBody>
      </p:sp>
      <p:sp>
        <p:nvSpPr>
          <p:cNvPr id="30" name="Accolade fermante 29"/>
          <p:cNvSpPr/>
          <p:nvPr/>
        </p:nvSpPr>
        <p:spPr>
          <a:xfrm rot="2344521">
            <a:off x="6858397" y="5212462"/>
            <a:ext cx="328597" cy="625475"/>
          </a:xfrm>
          <a:prstGeom prst="rightBrace">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solidFill>
                <a:srgbClr val="FF0000"/>
              </a:solidFill>
            </a:endParaRPr>
          </a:p>
        </p:txBody>
      </p:sp>
      <p:sp>
        <p:nvSpPr>
          <p:cNvPr id="31" name="Text Box 18"/>
          <p:cNvSpPr txBox="1">
            <a:spLocks noChangeArrowheads="1"/>
          </p:cNvSpPr>
          <p:nvPr/>
        </p:nvSpPr>
        <p:spPr bwMode="white">
          <a:xfrm>
            <a:off x="4714876" y="5214950"/>
            <a:ext cx="1800200" cy="830997"/>
          </a:xfrm>
          <a:prstGeom prst="rect">
            <a:avLst/>
          </a:prstGeom>
          <a:noFill/>
          <a:ln w="9525" algn="ctr">
            <a:noFill/>
            <a:miter lim="800000"/>
            <a:headEnd/>
            <a:tailEnd/>
          </a:ln>
        </p:spPr>
        <p:txBody>
          <a:bodyPr wrap="square">
            <a:spAutoFit/>
          </a:bodyPr>
          <a:lstStyle/>
          <a:p>
            <a:pPr lvl="0" algn="r" rtl="1"/>
            <a:r>
              <a:rPr lang="fr-FR" sz="2400" b="1" dirty="0" smtClean="0">
                <a:solidFill>
                  <a:srgbClr val="0070C0"/>
                </a:solidFill>
                <a:latin typeface="Times New Roman" pitchFamily="18" charset="0"/>
                <a:cs typeface="Times New Roman" pitchFamily="18" charset="0"/>
              </a:rPr>
              <a:t>Manteau supérieur</a:t>
            </a:r>
            <a:endParaRPr lang="ar-MA" sz="2400" b="1" dirty="0" smtClean="0">
              <a:solidFill>
                <a:srgbClr val="0070C0"/>
              </a:solidFill>
              <a:latin typeface="Times New Roman" pitchFamily="18" charset="0"/>
              <a:cs typeface="Times New Roman" pitchFamily="18" charset="0"/>
            </a:endParaRPr>
          </a:p>
        </p:txBody>
      </p:sp>
      <p:sp>
        <p:nvSpPr>
          <p:cNvPr id="32" name="Accolade fermante 31"/>
          <p:cNvSpPr/>
          <p:nvPr/>
        </p:nvSpPr>
        <p:spPr>
          <a:xfrm rot="2227434">
            <a:off x="7324491" y="4837949"/>
            <a:ext cx="495481" cy="1174493"/>
          </a:xfrm>
          <a:prstGeom prst="rightBrace">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solidFill>
                <a:srgbClr val="FF0000"/>
              </a:solidFill>
            </a:endParaRPr>
          </a:p>
        </p:txBody>
      </p:sp>
      <p:sp>
        <p:nvSpPr>
          <p:cNvPr id="33" name="Text Box 18"/>
          <p:cNvSpPr txBox="1">
            <a:spLocks noChangeArrowheads="1"/>
          </p:cNvSpPr>
          <p:nvPr/>
        </p:nvSpPr>
        <p:spPr bwMode="white">
          <a:xfrm>
            <a:off x="6786578" y="3929066"/>
            <a:ext cx="2195736" cy="830997"/>
          </a:xfrm>
          <a:prstGeom prst="rect">
            <a:avLst/>
          </a:prstGeom>
          <a:noFill/>
          <a:ln w="9525" algn="ctr">
            <a:noFill/>
            <a:miter lim="800000"/>
            <a:headEnd/>
            <a:tailEnd/>
          </a:ln>
        </p:spPr>
        <p:txBody>
          <a:bodyPr wrap="square">
            <a:spAutoFit/>
          </a:bodyPr>
          <a:lstStyle/>
          <a:p>
            <a:pPr lvl="0" algn="ctr"/>
            <a:r>
              <a:rPr lang="fr-FR" sz="2400" b="1" dirty="0" smtClean="0">
                <a:solidFill>
                  <a:srgbClr val="7030A0"/>
                </a:solidFill>
                <a:latin typeface="Times New Roman" pitchFamily="18" charset="0"/>
                <a:cs typeface="Times New Roman" pitchFamily="18" charset="0"/>
              </a:rPr>
              <a:t>Lithosphère océanique</a:t>
            </a:r>
            <a:endParaRPr lang="ar-MA" sz="2400" b="1" dirty="0" smtClean="0">
              <a:solidFill>
                <a:srgbClr val="7030A0"/>
              </a:solidFill>
              <a:latin typeface="Times New Roman" pitchFamily="18" charset="0"/>
              <a:cs typeface="Times New Roman" pitchFamily="18" charset="0"/>
            </a:endParaRPr>
          </a:p>
        </p:txBody>
      </p:sp>
      <p:sp>
        <p:nvSpPr>
          <p:cNvPr id="34" name="Text Box 18"/>
          <p:cNvSpPr txBox="1">
            <a:spLocks noChangeArrowheads="1"/>
          </p:cNvSpPr>
          <p:nvPr/>
        </p:nvSpPr>
        <p:spPr bwMode="white">
          <a:xfrm>
            <a:off x="1428728" y="4357694"/>
            <a:ext cx="3357586" cy="646331"/>
          </a:xfrm>
          <a:prstGeom prst="rect">
            <a:avLst/>
          </a:prstGeom>
          <a:noFill/>
          <a:ln w="9525" algn="ctr">
            <a:noFill/>
            <a:miter lim="800000"/>
            <a:headEnd/>
            <a:tailEnd/>
          </a:ln>
        </p:spPr>
        <p:txBody>
          <a:bodyPr wrap="square">
            <a:spAutoFit/>
          </a:bodyPr>
          <a:lstStyle/>
          <a:p>
            <a:pPr lvl="0" algn="ctr"/>
            <a:r>
              <a:rPr lang="fr-FR" sz="3600" b="1" dirty="0" smtClean="0">
                <a:latin typeface="Times New Roman" pitchFamily="18" charset="0"/>
                <a:cs typeface="Times New Roman" pitchFamily="18" charset="0"/>
              </a:rPr>
              <a:t>Asthénosphère</a:t>
            </a:r>
            <a:endParaRPr lang="ar-MA" sz="3600" b="1" dirty="0" smtClean="0">
              <a:latin typeface="Times New Roman" pitchFamily="18" charset="0"/>
              <a:cs typeface="Times New Roman" pitchFamily="18" charset="0"/>
            </a:endParaRPr>
          </a:p>
        </p:txBody>
      </p:sp>
      <p:sp>
        <p:nvSpPr>
          <p:cNvPr id="35" name="Forme libre 34"/>
          <p:cNvSpPr/>
          <p:nvPr/>
        </p:nvSpPr>
        <p:spPr>
          <a:xfrm>
            <a:off x="602166" y="1979772"/>
            <a:ext cx="7114478" cy="2702312"/>
          </a:xfrm>
          <a:custGeom>
            <a:avLst/>
            <a:gdLst>
              <a:gd name="connsiteX0" fmla="*/ 0 w 7114478"/>
              <a:gd name="connsiteY0" fmla="*/ 0 h 2702312"/>
              <a:gd name="connsiteX1" fmla="*/ 356839 w 7114478"/>
              <a:gd name="connsiteY1" fmla="*/ 22303 h 2702312"/>
              <a:gd name="connsiteX2" fmla="*/ 1271239 w 7114478"/>
              <a:gd name="connsiteY2" fmla="*/ 66908 h 2702312"/>
              <a:gd name="connsiteX3" fmla="*/ 1873405 w 7114478"/>
              <a:gd name="connsiteY3" fmla="*/ 200722 h 2702312"/>
              <a:gd name="connsiteX4" fmla="*/ 2653990 w 7114478"/>
              <a:gd name="connsiteY4" fmla="*/ 691376 h 2702312"/>
              <a:gd name="connsiteX5" fmla="*/ 4705814 w 7114478"/>
              <a:gd name="connsiteY5" fmla="*/ 2230244 h 2702312"/>
              <a:gd name="connsiteX6" fmla="*/ 5397190 w 7114478"/>
              <a:gd name="connsiteY6" fmla="*/ 2631688 h 2702312"/>
              <a:gd name="connsiteX7" fmla="*/ 5597912 w 7114478"/>
              <a:gd name="connsiteY7" fmla="*/ 2653991 h 2702312"/>
              <a:gd name="connsiteX8" fmla="*/ 5531005 w 7114478"/>
              <a:gd name="connsiteY8" fmla="*/ 2386361 h 2702312"/>
              <a:gd name="connsiteX9" fmla="*/ 4772722 w 7114478"/>
              <a:gd name="connsiteY9" fmla="*/ 1739591 h 2702312"/>
              <a:gd name="connsiteX10" fmla="*/ 4170556 w 7114478"/>
              <a:gd name="connsiteY10" fmla="*/ 1137425 h 2702312"/>
              <a:gd name="connsiteX11" fmla="*/ 4081346 w 7114478"/>
              <a:gd name="connsiteY11" fmla="*/ 669074 h 2702312"/>
              <a:gd name="connsiteX12" fmla="*/ 4170556 w 7114478"/>
              <a:gd name="connsiteY12" fmla="*/ 490654 h 2702312"/>
              <a:gd name="connsiteX13" fmla="*/ 4460488 w 7114478"/>
              <a:gd name="connsiteY13" fmla="*/ 579864 h 2702312"/>
              <a:gd name="connsiteX14" fmla="*/ 4750419 w 7114478"/>
              <a:gd name="connsiteY14" fmla="*/ 624469 h 2702312"/>
              <a:gd name="connsiteX15" fmla="*/ 6356195 w 7114478"/>
              <a:gd name="connsiteY15" fmla="*/ 579864 h 2702312"/>
              <a:gd name="connsiteX16" fmla="*/ 7114478 w 7114478"/>
              <a:gd name="connsiteY16" fmla="*/ 535259 h 270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14478" h="2702312">
                <a:moveTo>
                  <a:pt x="0" y="0"/>
                </a:moveTo>
                <a:lnTo>
                  <a:pt x="356839" y="22303"/>
                </a:lnTo>
                <a:cubicBezTo>
                  <a:pt x="568712" y="33454"/>
                  <a:pt x="1018478" y="37172"/>
                  <a:pt x="1271239" y="66908"/>
                </a:cubicBezTo>
                <a:cubicBezTo>
                  <a:pt x="1524000" y="96644"/>
                  <a:pt x="1642947" y="96644"/>
                  <a:pt x="1873405" y="200722"/>
                </a:cubicBezTo>
                <a:cubicBezTo>
                  <a:pt x="2103864" y="304800"/>
                  <a:pt x="2181922" y="353122"/>
                  <a:pt x="2653990" y="691376"/>
                </a:cubicBezTo>
                <a:cubicBezTo>
                  <a:pt x="3126058" y="1029630"/>
                  <a:pt x="4248614" y="1906859"/>
                  <a:pt x="4705814" y="2230244"/>
                </a:cubicBezTo>
                <a:cubicBezTo>
                  <a:pt x="5163014" y="2553629"/>
                  <a:pt x="5248507" y="2561064"/>
                  <a:pt x="5397190" y="2631688"/>
                </a:cubicBezTo>
                <a:cubicBezTo>
                  <a:pt x="5545873" y="2702312"/>
                  <a:pt x="5575610" y="2694879"/>
                  <a:pt x="5597912" y="2653991"/>
                </a:cubicBezTo>
                <a:cubicBezTo>
                  <a:pt x="5620214" y="2613103"/>
                  <a:pt x="5668537" y="2538761"/>
                  <a:pt x="5531005" y="2386361"/>
                </a:cubicBezTo>
                <a:cubicBezTo>
                  <a:pt x="5393473" y="2233961"/>
                  <a:pt x="4999463" y="1947747"/>
                  <a:pt x="4772722" y="1739591"/>
                </a:cubicBezTo>
                <a:cubicBezTo>
                  <a:pt x="4545981" y="1531435"/>
                  <a:pt x="4285785" y="1315844"/>
                  <a:pt x="4170556" y="1137425"/>
                </a:cubicBezTo>
                <a:cubicBezTo>
                  <a:pt x="4055327" y="959006"/>
                  <a:pt x="4081346" y="776869"/>
                  <a:pt x="4081346" y="669074"/>
                </a:cubicBezTo>
                <a:cubicBezTo>
                  <a:pt x="4081346" y="561279"/>
                  <a:pt x="4107366" y="505522"/>
                  <a:pt x="4170556" y="490654"/>
                </a:cubicBezTo>
                <a:cubicBezTo>
                  <a:pt x="4233746" y="475786"/>
                  <a:pt x="4363844" y="557561"/>
                  <a:pt x="4460488" y="579864"/>
                </a:cubicBezTo>
                <a:cubicBezTo>
                  <a:pt x="4557132" y="602167"/>
                  <a:pt x="4434468" y="624469"/>
                  <a:pt x="4750419" y="624469"/>
                </a:cubicBezTo>
                <a:cubicBezTo>
                  <a:pt x="5066370" y="624469"/>
                  <a:pt x="5962185" y="594732"/>
                  <a:pt x="6356195" y="579864"/>
                </a:cubicBezTo>
                <a:cubicBezTo>
                  <a:pt x="6750205" y="564996"/>
                  <a:pt x="6932341" y="550127"/>
                  <a:pt x="7114478" y="535259"/>
                </a:cubicBezTo>
              </a:path>
            </a:pathLst>
          </a:custGeom>
          <a:ln w="762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37" name="Connecteur droit avec flèche 36"/>
          <p:cNvCxnSpPr/>
          <p:nvPr/>
        </p:nvCxnSpPr>
        <p:spPr>
          <a:xfrm flipV="1">
            <a:off x="2915816" y="2298532"/>
            <a:ext cx="1728192" cy="1008112"/>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 Box 18"/>
          <p:cNvSpPr txBox="1">
            <a:spLocks noChangeArrowheads="1"/>
          </p:cNvSpPr>
          <p:nvPr/>
        </p:nvSpPr>
        <p:spPr bwMode="white">
          <a:xfrm>
            <a:off x="642910" y="2946604"/>
            <a:ext cx="2816292" cy="1077218"/>
          </a:xfrm>
          <a:prstGeom prst="rect">
            <a:avLst/>
          </a:prstGeom>
          <a:noFill/>
          <a:ln w="9525" algn="ctr">
            <a:noFill/>
            <a:miter lim="800000"/>
            <a:headEnd/>
            <a:tailEnd/>
          </a:ln>
        </p:spPr>
        <p:txBody>
          <a:bodyPr wrap="square">
            <a:spAutoFit/>
          </a:bodyPr>
          <a:lstStyle/>
          <a:p>
            <a:pPr lvl="0" algn="ctr" rtl="1"/>
            <a:r>
              <a:rPr lang="fr-FR" sz="3200" b="1" dirty="0" smtClean="0">
                <a:solidFill>
                  <a:srgbClr val="FF0000"/>
                </a:solidFill>
                <a:latin typeface="Times New Roman" pitchFamily="18" charset="0"/>
                <a:cs typeface="Times New Roman" pitchFamily="18" charset="0"/>
              </a:rPr>
              <a:t>Chambre magmatique</a:t>
            </a:r>
            <a:endParaRPr lang="ar-MA" sz="3200" b="1" dirty="0" smtClean="0">
              <a:solidFill>
                <a:srgbClr val="FF0000"/>
              </a:solidFill>
              <a:latin typeface="Times New Roman" pitchFamily="18" charset="0"/>
              <a:cs typeface="Times New Roman" pitchFamily="18" charset="0"/>
            </a:endParaRPr>
          </a:p>
        </p:txBody>
      </p:sp>
      <p:sp>
        <p:nvSpPr>
          <p:cNvPr id="36" name="Rectangle 35"/>
          <p:cNvSpPr/>
          <p:nvPr/>
        </p:nvSpPr>
        <p:spPr>
          <a:xfrm>
            <a:off x="1571604" y="642918"/>
            <a:ext cx="3500462"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Text Box 18"/>
          <p:cNvSpPr txBox="1">
            <a:spLocks noChangeArrowheads="1"/>
          </p:cNvSpPr>
          <p:nvPr/>
        </p:nvSpPr>
        <p:spPr bwMode="white">
          <a:xfrm>
            <a:off x="714348" y="571480"/>
            <a:ext cx="2571768" cy="461665"/>
          </a:xfrm>
          <a:prstGeom prst="rect">
            <a:avLst/>
          </a:prstGeom>
          <a:noFill/>
          <a:ln w="9525" algn="ctr">
            <a:noFill/>
            <a:miter lim="800000"/>
            <a:headEnd/>
            <a:tailEnd/>
          </a:ln>
        </p:spPr>
        <p:txBody>
          <a:bodyPr wrap="square">
            <a:spAutoFit/>
          </a:bodyPr>
          <a:lstStyle/>
          <a:p>
            <a:pPr lvl="0" algn="ctr"/>
            <a:r>
              <a:rPr lang="fr-FR" sz="2400" b="1" dirty="0" smtClean="0">
                <a:latin typeface="Times New Roman" pitchFamily="18" charset="0"/>
                <a:cs typeface="Times New Roman" pitchFamily="18" charset="0"/>
              </a:rPr>
              <a:t>Fosse océanique</a:t>
            </a:r>
            <a:endParaRPr lang="ar-MA" sz="2400" b="1" dirty="0" smtClean="0">
              <a:latin typeface="Times New Roman" pitchFamily="18" charset="0"/>
              <a:cs typeface="Times New Roman" pitchFamily="18" charset="0"/>
            </a:endParaRPr>
          </a:p>
        </p:txBody>
      </p:sp>
      <p:sp>
        <p:nvSpPr>
          <p:cNvPr id="39" name="Text Box 18"/>
          <p:cNvSpPr txBox="1">
            <a:spLocks noChangeArrowheads="1"/>
          </p:cNvSpPr>
          <p:nvPr/>
        </p:nvSpPr>
        <p:spPr bwMode="white">
          <a:xfrm>
            <a:off x="3214678" y="353777"/>
            <a:ext cx="1857388" cy="646331"/>
          </a:xfrm>
          <a:prstGeom prst="rect">
            <a:avLst/>
          </a:prstGeom>
          <a:noFill/>
          <a:ln w="9525" algn="ctr">
            <a:noFill/>
            <a:miter lim="800000"/>
            <a:headEnd/>
            <a:tailEnd/>
          </a:ln>
        </p:spPr>
        <p:txBody>
          <a:bodyPr wrap="square">
            <a:spAutoFit/>
          </a:bodyPr>
          <a:lstStyle/>
          <a:p>
            <a:pPr lvl="0" algn="ctr"/>
            <a:r>
              <a:rPr lang="fr-FR" b="1" dirty="0" smtClean="0">
                <a:latin typeface="Times New Roman" pitchFamily="18" charset="0"/>
                <a:cs typeface="Times New Roman" pitchFamily="18" charset="0"/>
              </a:rPr>
              <a:t>Eruption volcanique</a:t>
            </a:r>
            <a:endParaRPr lang="ar-MA" b="1" dirty="0" smtClean="0">
              <a:latin typeface="Times New Roman" pitchFamily="18" charset="0"/>
              <a:cs typeface="Times New Roman" pitchFamily="18" charset="0"/>
            </a:endParaRPr>
          </a:p>
        </p:txBody>
      </p:sp>
      <p:cxnSp>
        <p:nvCxnSpPr>
          <p:cNvPr id="41" name="Connecteur droit avec flèche 40"/>
          <p:cNvCxnSpPr/>
          <p:nvPr/>
        </p:nvCxnSpPr>
        <p:spPr>
          <a:xfrm flipV="1">
            <a:off x="3714744" y="4286256"/>
            <a:ext cx="1714512" cy="1579616"/>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Text Box 18"/>
          <p:cNvSpPr txBox="1">
            <a:spLocks noChangeArrowheads="1"/>
          </p:cNvSpPr>
          <p:nvPr/>
        </p:nvSpPr>
        <p:spPr bwMode="white">
          <a:xfrm>
            <a:off x="1357290" y="5500702"/>
            <a:ext cx="2816292" cy="584775"/>
          </a:xfrm>
          <a:prstGeom prst="rect">
            <a:avLst/>
          </a:prstGeom>
          <a:noFill/>
          <a:ln w="9525" algn="ctr">
            <a:noFill/>
            <a:miter lim="800000"/>
            <a:headEnd/>
            <a:tailEnd/>
          </a:ln>
        </p:spPr>
        <p:txBody>
          <a:bodyPr wrap="square">
            <a:spAutoFit/>
          </a:bodyPr>
          <a:lstStyle/>
          <a:p>
            <a:pPr lvl="0" algn="ctr" rtl="1"/>
            <a:r>
              <a:rPr lang="fr-FR" sz="3200" b="1" dirty="0" smtClean="0">
                <a:solidFill>
                  <a:srgbClr val="FF0000"/>
                </a:solidFill>
                <a:latin typeface="Times New Roman" pitchFamily="18" charset="0"/>
                <a:cs typeface="Times New Roman" pitchFamily="18" charset="0"/>
              </a:rPr>
              <a:t>Isotherme</a:t>
            </a:r>
            <a:endParaRPr lang="ar-MA" sz="3200" b="1"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diamond(in)">
                                      <p:cBhvr>
                                        <p:cTn id="13" dur="2000"/>
                                        <p:tgtEl>
                                          <p:spTgt spid="21"/>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amond(in)">
                                      <p:cBhvr>
                                        <p:cTn id="16" dur="20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ox(in)">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1000" fill="hold"/>
                                        <p:tgtEl>
                                          <p:spTgt spid="23"/>
                                        </p:tgtEl>
                                        <p:attrNameLst>
                                          <p:attrName>ppt_w</p:attrName>
                                        </p:attrNameLst>
                                      </p:cBhvr>
                                      <p:tavLst>
                                        <p:tav tm="0">
                                          <p:val>
                                            <p:fltVal val="0"/>
                                          </p:val>
                                        </p:tav>
                                        <p:tav tm="100000">
                                          <p:val>
                                            <p:strVal val="#ppt_w"/>
                                          </p:val>
                                        </p:tav>
                                      </p:tavLst>
                                    </p:anim>
                                    <p:anim calcmode="lin" valueType="num">
                                      <p:cBhvr>
                                        <p:cTn id="27" dur="1000" fill="hold"/>
                                        <p:tgtEl>
                                          <p:spTgt spid="23"/>
                                        </p:tgtEl>
                                        <p:attrNameLst>
                                          <p:attrName>ppt_h</p:attrName>
                                        </p:attrNameLst>
                                      </p:cBhvr>
                                      <p:tavLst>
                                        <p:tav tm="0">
                                          <p:val>
                                            <p:fltVal val="0"/>
                                          </p:val>
                                        </p:tav>
                                        <p:tav tm="100000">
                                          <p:val>
                                            <p:strVal val="#ppt_h"/>
                                          </p:val>
                                        </p:tav>
                                      </p:tavLst>
                                    </p:anim>
                                    <p:anim calcmode="lin" valueType="num">
                                      <p:cBhvr>
                                        <p:cTn id="28" dur="1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2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ox(in)">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ox(in)">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5" presetClass="entr" presetSubtype="0"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1000" fill="hold"/>
                                        <p:tgtEl>
                                          <p:spTgt spid="25"/>
                                        </p:tgtEl>
                                        <p:attrNameLst>
                                          <p:attrName>ppt_w</p:attrName>
                                        </p:attrNameLst>
                                      </p:cBhvr>
                                      <p:tavLst>
                                        <p:tav tm="0">
                                          <p:val>
                                            <p:fltVal val="0"/>
                                          </p:val>
                                        </p:tav>
                                        <p:tav tm="100000">
                                          <p:val>
                                            <p:strVal val="#ppt_w"/>
                                          </p:val>
                                        </p:tav>
                                      </p:tavLst>
                                    </p:anim>
                                    <p:anim calcmode="lin" valueType="num">
                                      <p:cBhvr>
                                        <p:cTn id="45" dur="1000" fill="hold"/>
                                        <p:tgtEl>
                                          <p:spTgt spid="25"/>
                                        </p:tgtEl>
                                        <p:attrNameLst>
                                          <p:attrName>ppt_h</p:attrName>
                                        </p:attrNameLst>
                                      </p:cBhvr>
                                      <p:tavLst>
                                        <p:tav tm="0">
                                          <p:val>
                                            <p:fltVal val="0"/>
                                          </p:val>
                                        </p:tav>
                                        <p:tav tm="100000">
                                          <p:val>
                                            <p:strVal val="#ppt_h"/>
                                          </p:val>
                                        </p:tav>
                                      </p:tavLst>
                                    </p:anim>
                                    <p:anim calcmode="lin" valueType="num">
                                      <p:cBhvr>
                                        <p:cTn id="46" dur="1000" fill="hold"/>
                                        <p:tgtEl>
                                          <p:spTgt spid="25"/>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2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ox(in)">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2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ppt_x"/>
                                          </p:val>
                                        </p:tav>
                                        <p:tav tm="100000">
                                          <p:val>
                                            <p:strVal val="#ppt_x"/>
                                          </p:val>
                                        </p:tav>
                                      </p:tavLst>
                                    </p:anim>
                                    <p:anim calcmode="lin" valueType="num">
                                      <p:cBhvr additive="base">
                                        <p:cTn id="6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box(in)">
                                      <p:cBhvr>
                                        <p:cTn id="71" dur="500"/>
                                        <p:tgtEl>
                                          <p:spTgt spid="28"/>
                                        </p:tgtEl>
                                      </p:cBhvr>
                                    </p:animEffect>
                                  </p:childTnLst>
                                </p:cTn>
                              </p:par>
                            </p:childTnLst>
                          </p:cTn>
                        </p:par>
                      </p:childTnLst>
                    </p:cTn>
                  </p:par>
                  <p:par>
                    <p:cTn id="72" fill="hold">
                      <p:stCondLst>
                        <p:cond delay="indefinite"/>
                      </p:stCondLst>
                      <p:childTnLst>
                        <p:par>
                          <p:cTn id="73" fill="hold">
                            <p:stCondLst>
                              <p:cond delay="0"/>
                            </p:stCondLst>
                            <p:childTnLst>
                              <p:par>
                                <p:cTn id="74" presetID="15" presetClass="entr" presetSubtype="0"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1000" fill="hold"/>
                                        <p:tgtEl>
                                          <p:spTgt spid="29"/>
                                        </p:tgtEl>
                                        <p:attrNameLst>
                                          <p:attrName>ppt_w</p:attrName>
                                        </p:attrNameLst>
                                      </p:cBhvr>
                                      <p:tavLst>
                                        <p:tav tm="0">
                                          <p:val>
                                            <p:fltVal val="0"/>
                                          </p:val>
                                        </p:tav>
                                        <p:tav tm="100000">
                                          <p:val>
                                            <p:strVal val="#ppt_w"/>
                                          </p:val>
                                        </p:tav>
                                      </p:tavLst>
                                    </p:anim>
                                    <p:anim calcmode="lin" valueType="num">
                                      <p:cBhvr>
                                        <p:cTn id="77" dur="1000" fill="hold"/>
                                        <p:tgtEl>
                                          <p:spTgt spid="29"/>
                                        </p:tgtEl>
                                        <p:attrNameLst>
                                          <p:attrName>ppt_h</p:attrName>
                                        </p:attrNameLst>
                                      </p:cBhvr>
                                      <p:tavLst>
                                        <p:tav tm="0">
                                          <p:val>
                                            <p:fltVal val="0"/>
                                          </p:val>
                                        </p:tav>
                                        <p:tav tm="100000">
                                          <p:val>
                                            <p:strVal val="#ppt_h"/>
                                          </p:val>
                                        </p:tav>
                                      </p:tavLst>
                                    </p:anim>
                                    <p:anim calcmode="lin" valueType="num">
                                      <p:cBhvr>
                                        <p:cTn id="78" dur="1000" fill="hold"/>
                                        <p:tgtEl>
                                          <p:spTgt spid="29"/>
                                        </p:tgtEl>
                                        <p:attrNameLst>
                                          <p:attrName>ppt_x</p:attrName>
                                        </p:attrNameLst>
                                      </p:cBhvr>
                                      <p:tavLst>
                                        <p:tav tm="0" fmla="#ppt_x+(cos(-2*pi*(1-$))*-#ppt_x-sin(-2*pi*(1-$))*(1-#ppt_y))*(1-$)">
                                          <p:val>
                                            <p:fltVal val="0"/>
                                          </p:val>
                                        </p:tav>
                                        <p:tav tm="100000">
                                          <p:val>
                                            <p:fltVal val="1"/>
                                          </p:val>
                                        </p:tav>
                                      </p:tavLst>
                                    </p:anim>
                                    <p:anim calcmode="lin" valueType="num">
                                      <p:cBhvr>
                                        <p:cTn id="79" dur="1000" fill="hold"/>
                                        <p:tgtEl>
                                          <p:spTgt spid="2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0" fill="hold">
                      <p:stCondLst>
                        <p:cond delay="indefinite"/>
                      </p:stCondLst>
                      <p:childTnLst>
                        <p:par>
                          <p:cTn id="81" fill="hold">
                            <p:stCondLst>
                              <p:cond delay="0"/>
                            </p:stCondLst>
                            <p:childTnLst>
                              <p:par>
                                <p:cTn id="82" presetID="4" presetClass="entr" presetSubtype="16" fill="hold" grpId="0" nodeType="click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box(in)">
                                      <p:cBhvr>
                                        <p:cTn id="84" dur="500"/>
                                        <p:tgtEl>
                                          <p:spTgt spid="16"/>
                                        </p:tgtEl>
                                      </p:cBhvr>
                                    </p:animEffect>
                                  </p:childTnLst>
                                </p:cTn>
                              </p:par>
                            </p:childTnLst>
                          </p:cTn>
                        </p:par>
                      </p:childTnLst>
                    </p:cTn>
                  </p:par>
                  <p:par>
                    <p:cTn id="85" fill="hold">
                      <p:stCondLst>
                        <p:cond delay="indefinite"/>
                      </p:stCondLst>
                      <p:childTnLst>
                        <p:par>
                          <p:cTn id="86" fill="hold">
                            <p:stCondLst>
                              <p:cond delay="0"/>
                            </p:stCondLst>
                            <p:childTnLst>
                              <p:par>
                                <p:cTn id="87" presetID="4" presetClass="entr" presetSubtype="16" fill="hold" grpId="0" nodeType="click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box(in)">
                                      <p:cBhvr>
                                        <p:cTn id="89" dur="500"/>
                                        <p:tgtEl>
                                          <p:spTgt spid="30"/>
                                        </p:tgtEl>
                                      </p:cBhvr>
                                    </p:animEffect>
                                  </p:childTnLst>
                                </p:cTn>
                              </p:par>
                            </p:childTnLst>
                          </p:cTn>
                        </p:par>
                      </p:childTnLst>
                    </p:cTn>
                  </p:par>
                  <p:par>
                    <p:cTn id="90" fill="hold">
                      <p:stCondLst>
                        <p:cond delay="indefinite"/>
                      </p:stCondLst>
                      <p:childTnLst>
                        <p:par>
                          <p:cTn id="91" fill="hold">
                            <p:stCondLst>
                              <p:cond delay="0"/>
                            </p:stCondLst>
                            <p:childTnLst>
                              <p:par>
                                <p:cTn id="92" presetID="15" presetClass="entr" presetSubtype="0" fill="hold" grpId="0" nodeType="clickEffect">
                                  <p:stCondLst>
                                    <p:cond delay="0"/>
                                  </p:stCondLst>
                                  <p:childTnLst>
                                    <p:set>
                                      <p:cBhvr>
                                        <p:cTn id="93" dur="1" fill="hold">
                                          <p:stCondLst>
                                            <p:cond delay="0"/>
                                          </p:stCondLst>
                                        </p:cTn>
                                        <p:tgtEl>
                                          <p:spTgt spid="31"/>
                                        </p:tgtEl>
                                        <p:attrNameLst>
                                          <p:attrName>style.visibility</p:attrName>
                                        </p:attrNameLst>
                                      </p:cBhvr>
                                      <p:to>
                                        <p:strVal val="visible"/>
                                      </p:to>
                                    </p:set>
                                    <p:anim calcmode="lin" valueType="num">
                                      <p:cBhvr>
                                        <p:cTn id="94" dur="1000" fill="hold"/>
                                        <p:tgtEl>
                                          <p:spTgt spid="31"/>
                                        </p:tgtEl>
                                        <p:attrNameLst>
                                          <p:attrName>ppt_w</p:attrName>
                                        </p:attrNameLst>
                                      </p:cBhvr>
                                      <p:tavLst>
                                        <p:tav tm="0">
                                          <p:val>
                                            <p:fltVal val="0"/>
                                          </p:val>
                                        </p:tav>
                                        <p:tav tm="100000">
                                          <p:val>
                                            <p:strVal val="#ppt_w"/>
                                          </p:val>
                                        </p:tav>
                                      </p:tavLst>
                                    </p:anim>
                                    <p:anim calcmode="lin" valueType="num">
                                      <p:cBhvr>
                                        <p:cTn id="95" dur="1000" fill="hold"/>
                                        <p:tgtEl>
                                          <p:spTgt spid="31"/>
                                        </p:tgtEl>
                                        <p:attrNameLst>
                                          <p:attrName>ppt_h</p:attrName>
                                        </p:attrNameLst>
                                      </p:cBhvr>
                                      <p:tavLst>
                                        <p:tav tm="0">
                                          <p:val>
                                            <p:fltVal val="0"/>
                                          </p:val>
                                        </p:tav>
                                        <p:tav tm="100000">
                                          <p:val>
                                            <p:strVal val="#ppt_h"/>
                                          </p:val>
                                        </p:tav>
                                      </p:tavLst>
                                    </p:anim>
                                    <p:anim calcmode="lin" valueType="num">
                                      <p:cBhvr>
                                        <p:cTn id="96"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97"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box(in)">
                                      <p:cBhvr>
                                        <p:cTn id="102" dur="500"/>
                                        <p:tgtEl>
                                          <p:spTgt spid="32"/>
                                        </p:tgtEl>
                                      </p:cBhvr>
                                    </p:animEffect>
                                  </p:childTnLst>
                                </p:cTn>
                              </p:par>
                            </p:childTnLst>
                          </p:cTn>
                        </p:par>
                      </p:childTnLst>
                    </p:cTn>
                  </p:par>
                  <p:par>
                    <p:cTn id="103" fill="hold">
                      <p:stCondLst>
                        <p:cond delay="indefinite"/>
                      </p:stCondLst>
                      <p:childTnLst>
                        <p:par>
                          <p:cTn id="104" fill="hold">
                            <p:stCondLst>
                              <p:cond delay="0"/>
                            </p:stCondLst>
                            <p:childTnLst>
                              <p:par>
                                <p:cTn id="105" presetID="15" presetClass="entr" presetSubtype="0" fill="hold" grpId="0" nodeType="click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1000" fill="hold"/>
                                        <p:tgtEl>
                                          <p:spTgt spid="33"/>
                                        </p:tgtEl>
                                        <p:attrNameLst>
                                          <p:attrName>ppt_w</p:attrName>
                                        </p:attrNameLst>
                                      </p:cBhvr>
                                      <p:tavLst>
                                        <p:tav tm="0">
                                          <p:val>
                                            <p:fltVal val="0"/>
                                          </p:val>
                                        </p:tav>
                                        <p:tav tm="100000">
                                          <p:val>
                                            <p:strVal val="#ppt_w"/>
                                          </p:val>
                                        </p:tav>
                                      </p:tavLst>
                                    </p:anim>
                                    <p:anim calcmode="lin" valueType="num">
                                      <p:cBhvr>
                                        <p:cTn id="108" dur="1000" fill="hold"/>
                                        <p:tgtEl>
                                          <p:spTgt spid="33"/>
                                        </p:tgtEl>
                                        <p:attrNameLst>
                                          <p:attrName>ppt_h</p:attrName>
                                        </p:attrNameLst>
                                      </p:cBhvr>
                                      <p:tavLst>
                                        <p:tav tm="0">
                                          <p:val>
                                            <p:fltVal val="0"/>
                                          </p:val>
                                        </p:tav>
                                        <p:tav tm="100000">
                                          <p:val>
                                            <p:strVal val="#ppt_h"/>
                                          </p:val>
                                        </p:tav>
                                      </p:tavLst>
                                    </p:anim>
                                    <p:anim calcmode="lin" valueType="num">
                                      <p:cBhvr>
                                        <p:cTn id="109" dur="1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110" dur="1000" fill="hold"/>
                                        <p:tgtEl>
                                          <p:spTgt spid="3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1" fill="hold">
                      <p:stCondLst>
                        <p:cond delay="indefinite"/>
                      </p:stCondLst>
                      <p:childTnLst>
                        <p:par>
                          <p:cTn id="112" fill="hold">
                            <p:stCondLst>
                              <p:cond delay="0"/>
                            </p:stCondLst>
                            <p:childTnLst>
                              <p:par>
                                <p:cTn id="113" presetID="15" presetClass="entr" presetSubtype="0" fill="hold" grpId="0" nodeType="clickEffect">
                                  <p:stCondLst>
                                    <p:cond delay="0"/>
                                  </p:stCondLst>
                                  <p:childTnLst>
                                    <p:set>
                                      <p:cBhvr>
                                        <p:cTn id="114" dur="1" fill="hold">
                                          <p:stCondLst>
                                            <p:cond delay="0"/>
                                          </p:stCondLst>
                                        </p:cTn>
                                        <p:tgtEl>
                                          <p:spTgt spid="34"/>
                                        </p:tgtEl>
                                        <p:attrNameLst>
                                          <p:attrName>style.visibility</p:attrName>
                                        </p:attrNameLst>
                                      </p:cBhvr>
                                      <p:to>
                                        <p:strVal val="visible"/>
                                      </p:to>
                                    </p:set>
                                    <p:anim calcmode="lin" valueType="num">
                                      <p:cBhvr>
                                        <p:cTn id="115" dur="1000" fill="hold"/>
                                        <p:tgtEl>
                                          <p:spTgt spid="34"/>
                                        </p:tgtEl>
                                        <p:attrNameLst>
                                          <p:attrName>ppt_w</p:attrName>
                                        </p:attrNameLst>
                                      </p:cBhvr>
                                      <p:tavLst>
                                        <p:tav tm="0">
                                          <p:val>
                                            <p:fltVal val="0"/>
                                          </p:val>
                                        </p:tav>
                                        <p:tav tm="100000">
                                          <p:val>
                                            <p:strVal val="#ppt_w"/>
                                          </p:val>
                                        </p:tav>
                                      </p:tavLst>
                                    </p:anim>
                                    <p:anim calcmode="lin" valueType="num">
                                      <p:cBhvr>
                                        <p:cTn id="116" dur="1000" fill="hold"/>
                                        <p:tgtEl>
                                          <p:spTgt spid="34"/>
                                        </p:tgtEl>
                                        <p:attrNameLst>
                                          <p:attrName>ppt_h</p:attrName>
                                        </p:attrNameLst>
                                      </p:cBhvr>
                                      <p:tavLst>
                                        <p:tav tm="0">
                                          <p:val>
                                            <p:fltVal val="0"/>
                                          </p:val>
                                        </p:tav>
                                        <p:tav tm="100000">
                                          <p:val>
                                            <p:strVal val="#ppt_h"/>
                                          </p:val>
                                        </p:tav>
                                      </p:tavLst>
                                    </p:anim>
                                    <p:anim calcmode="lin" valueType="num">
                                      <p:cBhvr>
                                        <p:cTn id="117" dur="1000" fill="hold"/>
                                        <p:tgtEl>
                                          <p:spTgt spid="34"/>
                                        </p:tgtEl>
                                        <p:attrNameLst>
                                          <p:attrName>ppt_x</p:attrName>
                                        </p:attrNameLst>
                                      </p:cBhvr>
                                      <p:tavLst>
                                        <p:tav tm="0" fmla="#ppt_x+(cos(-2*pi*(1-$))*-#ppt_x-sin(-2*pi*(1-$))*(1-#ppt_y))*(1-$)">
                                          <p:val>
                                            <p:fltVal val="0"/>
                                          </p:val>
                                        </p:tav>
                                        <p:tav tm="100000">
                                          <p:val>
                                            <p:fltVal val="1"/>
                                          </p:val>
                                        </p:tav>
                                      </p:tavLst>
                                    </p:anim>
                                    <p:anim calcmode="lin" valueType="num">
                                      <p:cBhvr>
                                        <p:cTn id="118" dur="1000" fill="hold"/>
                                        <p:tgtEl>
                                          <p:spTgt spid="3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9" fill="hold">
                      <p:stCondLst>
                        <p:cond delay="indefinite"/>
                      </p:stCondLst>
                      <p:childTnLst>
                        <p:par>
                          <p:cTn id="120" fill="hold">
                            <p:stCondLst>
                              <p:cond delay="0"/>
                            </p:stCondLst>
                            <p:childTnLst>
                              <p:par>
                                <p:cTn id="121" presetID="4" presetClass="entr" presetSubtype="16" fill="hold" nodeType="clickEffect">
                                  <p:stCondLst>
                                    <p:cond delay="0"/>
                                  </p:stCondLst>
                                  <p:childTnLst>
                                    <p:set>
                                      <p:cBhvr>
                                        <p:cTn id="122" dur="1" fill="hold">
                                          <p:stCondLst>
                                            <p:cond delay="0"/>
                                          </p:stCondLst>
                                        </p:cTn>
                                        <p:tgtEl>
                                          <p:spTgt spid="37"/>
                                        </p:tgtEl>
                                        <p:attrNameLst>
                                          <p:attrName>style.visibility</p:attrName>
                                        </p:attrNameLst>
                                      </p:cBhvr>
                                      <p:to>
                                        <p:strVal val="visible"/>
                                      </p:to>
                                    </p:set>
                                    <p:animEffect transition="in" filter="box(in)">
                                      <p:cBhvr>
                                        <p:cTn id="123" dur="500"/>
                                        <p:tgtEl>
                                          <p:spTgt spid="37"/>
                                        </p:tgtEl>
                                      </p:cBhvr>
                                    </p:animEffect>
                                  </p:childTnLst>
                                </p:cTn>
                              </p:par>
                            </p:childTnLst>
                          </p:cTn>
                        </p:par>
                      </p:childTnLst>
                    </p:cTn>
                  </p:par>
                  <p:par>
                    <p:cTn id="124" fill="hold">
                      <p:stCondLst>
                        <p:cond delay="indefinite"/>
                      </p:stCondLst>
                      <p:childTnLst>
                        <p:par>
                          <p:cTn id="125" fill="hold">
                            <p:stCondLst>
                              <p:cond delay="0"/>
                            </p:stCondLst>
                            <p:childTnLst>
                              <p:par>
                                <p:cTn id="126" presetID="15" presetClass="entr" presetSubtype="0" fill="hold" grpId="0" nodeType="click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1000" fill="hold"/>
                                        <p:tgtEl>
                                          <p:spTgt spid="40"/>
                                        </p:tgtEl>
                                        <p:attrNameLst>
                                          <p:attrName>ppt_w</p:attrName>
                                        </p:attrNameLst>
                                      </p:cBhvr>
                                      <p:tavLst>
                                        <p:tav tm="0">
                                          <p:val>
                                            <p:fltVal val="0"/>
                                          </p:val>
                                        </p:tav>
                                        <p:tav tm="100000">
                                          <p:val>
                                            <p:strVal val="#ppt_w"/>
                                          </p:val>
                                        </p:tav>
                                      </p:tavLst>
                                    </p:anim>
                                    <p:anim calcmode="lin" valueType="num">
                                      <p:cBhvr>
                                        <p:cTn id="129" dur="1000" fill="hold"/>
                                        <p:tgtEl>
                                          <p:spTgt spid="40"/>
                                        </p:tgtEl>
                                        <p:attrNameLst>
                                          <p:attrName>ppt_h</p:attrName>
                                        </p:attrNameLst>
                                      </p:cBhvr>
                                      <p:tavLst>
                                        <p:tav tm="0">
                                          <p:val>
                                            <p:fltVal val="0"/>
                                          </p:val>
                                        </p:tav>
                                        <p:tav tm="100000">
                                          <p:val>
                                            <p:strVal val="#ppt_h"/>
                                          </p:val>
                                        </p:tav>
                                      </p:tavLst>
                                    </p:anim>
                                    <p:anim calcmode="lin" valueType="num">
                                      <p:cBhvr>
                                        <p:cTn id="130" dur="1000" fill="hold"/>
                                        <p:tgtEl>
                                          <p:spTgt spid="40"/>
                                        </p:tgtEl>
                                        <p:attrNameLst>
                                          <p:attrName>ppt_x</p:attrName>
                                        </p:attrNameLst>
                                      </p:cBhvr>
                                      <p:tavLst>
                                        <p:tav tm="0" fmla="#ppt_x+(cos(-2*pi*(1-$))*-#ppt_x-sin(-2*pi*(1-$))*(1-#ppt_y))*(1-$)">
                                          <p:val>
                                            <p:fltVal val="0"/>
                                          </p:val>
                                        </p:tav>
                                        <p:tav tm="100000">
                                          <p:val>
                                            <p:fltVal val="1"/>
                                          </p:val>
                                        </p:tav>
                                      </p:tavLst>
                                    </p:anim>
                                    <p:anim calcmode="lin" valueType="num">
                                      <p:cBhvr>
                                        <p:cTn id="131" dur="1000" fill="hold"/>
                                        <p:tgtEl>
                                          <p:spTgt spid="4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32" fill="hold">
                      <p:stCondLst>
                        <p:cond delay="indefinite"/>
                      </p:stCondLst>
                      <p:childTnLst>
                        <p:par>
                          <p:cTn id="133" fill="hold">
                            <p:stCondLst>
                              <p:cond delay="0"/>
                            </p:stCondLst>
                            <p:childTnLst>
                              <p:par>
                                <p:cTn id="134" presetID="8" presetClass="entr" presetSubtype="16" fill="hold" grpId="0" nodeType="clickEffect">
                                  <p:stCondLst>
                                    <p:cond delay="0"/>
                                  </p:stCondLst>
                                  <p:childTnLst>
                                    <p:set>
                                      <p:cBhvr>
                                        <p:cTn id="135" dur="1" fill="hold">
                                          <p:stCondLst>
                                            <p:cond delay="0"/>
                                          </p:stCondLst>
                                        </p:cTn>
                                        <p:tgtEl>
                                          <p:spTgt spid="35"/>
                                        </p:tgtEl>
                                        <p:attrNameLst>
                                          <p:attrName>style.visibility</p:attrName>
                                        </p:attrNameLst>
                                      </p:cBhvr>
                                      <p:to>
                                        <p:strVal val="visible"/>
                                      </p:to>
                                    </p:set>
                                    <p:animEffect transition="in" filter="diamond(in)">
                                      <p:cBhvr>
                                        <p:cTn id="136" dur="2000"/>
                                        <p:tgtEl>
                                          <p:spTgt spid="35"/>
                                        </p:tgtEl>
                                      </p:cBhvr>
                                    </p:animEffect>
                                  </p:childTnLst>
                                </p:cTn>
                              </p:par>
                            </p:childTnLst>
                          </p:cTn>
                        </p:par>
                      </p:childTnLst>
                    </p:cTn>
                  </p:par>
                  <p:par>
                    <p:cTn id="137" fill="hold">
                      <p:stCondLst>
                        <p:cond delay="indefinite"/>
                      </p:stCondLst>
                      <p:childTnLst>
                        <p:par>
                          <p:cTn id="138" fill="hold">
                            <p:stCondLst>
                              <p:cond delay="0"/>
                            </p:stCondLst>
                            <p:childTnLst>
                              <p:par>
                                <p:cTn id="139" presetID="15" presetClass="entr" presetSubtype="0" fill="hold" grpId="0" nodeType="clickEffect">
                                  <p:stCondLst>
                                    <p:cond delay="0"/>
                                  </p:stCondLst>
                                  <p:childTnLst>
                                    <p:set>
                                      <p:cBhvr>
                                        <p:cTn id="140" dur="1" fill="hold">
                                          <p:stCondLst>
                                            <p:cond delay="0"/>
                                          </p:stCondLst>
                                        </p:cTn>
                                        <p:tgtEl>
                                          <p:spTgt spid="38"/>
                                        </p:tgtEl>
                                        <p:attrNameLst>
                                          <p:attrName>style.visibility</p:attrName>
                                        </p:attrNameLst>
                                      </p:cBhvr>
                                      <p:to>
                                        <p:strVal val="visible"/>
                                      </p:to>
                                    </p:set>
                                    <p:anim calcmode="lin" valueType="num">
                                      <p:cBhvr>
                                        <p:cTn id="141" dur="1000" fill="hold"/>
                                        <p:tgtEl>
                                          <p:spTgt spid="38"/>
                                        </p:tgtEl>
                                        <p:attrNameLst>
                                          <p:attrName>ppt_w</p:attrName>
                                        </p:attrNameLst>
                                      </p:cBhvr>
                                      <p:tavLst>
                                        <p:tav tm="0">
                                          <p:val>
                                            <p:fltVal val="0"/>
                                          </p:val>
                                        </p:tav>
                                        <p:tav tm="100000">
                                          <p:val>
                                            <p:strVal val="#ppt_w"/>
                                          </p:val>
                                        </p:tav>
                                      </p:tavLst>
                                    </p:anim>
                                    <p:anim calcmode="lin" valueType="num">
                                      <p:cBhvr>
                                        <p:cTn id="142" dur="1000" fill="hold"/>
                                        <p:tgtEl>
                                          <p:spTgt spid="38"/>
                                        </p:tgtEl>
                                        <p:attrNameLst>
                                          <p:attrName>ppt_h</p:attrName>
                                        </p:attrNameLst>
                                      </p:cBhvr>
                                      <p:tavLst>
                                        <p:tav tm="0">
                                          <p:val>
                                            <p:fltVal val="0"/>
                                          </p:val>
                                        </p:tav>
                                        <p:tav tm="100000">
                                          <p:val>
                                            <p:strVal val="#ppt_h"/>
                                          </p:val>
                                        </p:tav>
                                      </p:tavLst>
                                    </p:anim>
                                    <p:anim calcmode="lin" valueType="num">
                                      <p:cBhvr>
                                        <p:cTn id="143"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44"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45" fill="hold">
                      <p:stCondLst>
                        <p:cond delay="indefinite"/>
                      </p:stCondLst>
                      <p:childTnLst>
                        <p:par>
                          <p:cTn id="146" fill="hold">
                            <p:stCondLst>
                              <p:cond delay="0"/>
                            </p:stCondLst>
                            <p:childTnLst>
                              <p:par>
                                <p:cTn id="147" presetID="15" presetClass="entr" presetSubtype="0" fill="hold" grpId="0" nodeType="clickEffect">
                                  <p:stCondLst>
                                    <p:cond delay="0"/>
                                  </p:stCondLst>
                                  <p:childTnLst>
                                    <p:set>
                                      <p:cBhvr>
                                        <p:cTn id="148" dur="1" fill="hold">
                                          <p:stCondLst>
                                            <p:cond delay="0"/>
                                          </p:stCondLst>
                                        </p:cTn>
                                        <p:tgtEl>
                                          <p:spTgt spid="39"/>
                                        </p:tgtEl>
                                        <p:attrNameLst>
                                          <p:attrName>style.visibility</p:attrName>
                                        </p:attrNameLst>
                                      </p:cBhvr>
                                      <p:to>
                                        <p:strVal val="visible"/>
                                      </p:to>
                                    </p:set>
                                    <p:anim calcmode="lin" valueType="num">
                                      <p:cBhvr>
                                        <p:cTn id="149" dur="1000" fill="hold"/>
                                        <p:tgtEl>
                                          <p:spTgt spid="39"/>
                                        </p:tgtEl>
                                        <p:attrNameLst>
                                          <p:attrName>ppt_w</p:attrName>
                                        </p:attrNameLst>
                                      </p:cBhvr>
                                      <p:tavLst>
                                        <p:tav tm="0">
                                          <p:val>
                                            <p:fltVal val="0"/>
                                          </p:val>
                                        </p:tav>
                                        <p:tav tm="100000">
                                          <p:val>
                                            <p:strVal val="#ppt_w"/>
                                          </p:val>
                                        </p:tav>
                                      </p:tavLst>
                                    </p:anim>
                                    <p:anim calcmode="lin" valueType="num">
                                      <p:cBhvr>
                                        <p:cTn id="150" dur="1000" fill="hold"/>
                                        <p:tgtEl>
                                          <p:spTgt spid="39"/>
                                        </p:tgtEl>
                                        <p:attrNameLst>
                                          <p:attrName>ppt_h</p:attrName>
                                        </p:attrNameLst>
                                      </p:cBhvr>
                                      <p:tavLst>
                                        <p:tav tm="0">
                                          <p:val>
                                            <p:fltVal val="0"/>
                                          </p:val>
                                        </p:tav>
                                        <p:tav tm="100000">
                                          <p:val>
                                            <p:strVal val="#ppt_h"/>
                                          </p:val>
                                        </p:tav>
                                      </p:tavLst>
                                    </p:anim>
                                    <p:anim calcmode="lin" valueType="num">
                                      <p:cBhvr>
                                        <p:cTn id="151" dur="1000" fill="hold"/>
                                        <p:tgtEl>
                                          <p:spTgt spid="39"/>
                                        </p:tgtEl>
                                        <p:attrNameLst>
                                          <p:attrName>ppt_x</p:attrName>
                                        </p:attrNameLst>
                                      </p:cBhvr>
                                      <p:tavLst>
                                        <p:tav tm="0" fmla="#ppt_x+(cos(-2*pi*(1-$))*-#ppt_x-sin(-2*pi*(1-$))*(1-#ppt_y))*(1-$)">
                                          <p:val>
                                            <p:fltVal val="0"/>
                                          </p:val>
                                        </p:tav>
                                        <p:tav tm="100000">
                                          <p:val>
                                            <p:fltVal val="1"/>
                                          </p:val>
                                        </p:tav>
                                      </p:tavLst>
                                    </p:anim>
                                    <p:anim calcmode="lin" valueType="num">
                                      <p:cBhvr>
                                        <p:cTn id="152" dur="1000" fill="hold"/>
                                        <p:tgtEl>
                                          <p:spTgt spid="3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3" fill="hold">
                      <p:stCondLst>
                        <p:cond delay="indefinite"/>
                      </p:stCondLst>
                      <p:childTnLst>
                        <p:par>
                          <p:cTn id="154" fill="hold">
                            <p:stCondLst>
                              <p:cond delay="0"/>
                            </p:stCondLst>
                            <p:childTnLst>
                              <p:par>
                                <p:cTn id="155" presetID="4" presetClass="entr" presetSubtype="16" fill="hold" nodeType="clickEffect">
                                  <p:stCondLst>
                                    <p:cond delay="0"/>
                                  </p:stCondLst>
                                  <p:childTnLst>
                                    <p:set>
                                      <p:cBhvr>
                                        <p:cTn id="156" dur="1" fill="hold">
                                          <p:stCondLst>
                                            <p:cond delay="0"/>
                                          </p:stCondLst>
                                        </p:cTn>
                                        <p:tgtEl>
                                          <p:spTgt spid="41"/>
                                        </p:tgtEl>
                                        <p:attrNameLst>
                                          <p:attrName>style.visibility</p:attrName>
                                        </p:attrNameLst>
                                      </p:cBhvr>
                                      <p:to>
                                        <p:strVal val="visible"/>
                                      </p:to>
                                    </p:set>
                                    <p:animEffect transition="in" filter="box(in)">
                                      <p:cBhvr>
                                        <p:cTn id="157" dur="500"/>
                                        <p:tgtEl>
                                          <p:spTgt spid="41"/>
                                        </p:tgtEl>
                                      </p:cBhvr>
                                    </p:animEffect>
                                  </p:childTnLst>
                                </p:cTn>
                              </p:par>
                            </p:childTnLst>
                          </p:cTn>
                        </p:par>
                      </p:childTnLst>
                    </p:cTn>
                  </p:par>
                  <p:par>
                    <p:cTn id="158" fill="hold">
                      <p:stCondLst>
                        <p:cond delay="indefinite"/>
                      </p:stCondLst>
                      <p:childTnLst>
                        <p:par>
                          <p:cTn id="159" fill="hold">
                            <p:stCondLst>
                              <p:cond delay="0"/>
                            </p:stCondLst>
                            <p:childTnLst>
                              <p:par>
                                <p:cTn id="160" presetID="15" presetClass="entr" presetSubtype="0" fill="hold" grpId="0" nodeType="clickEffect">
                                  <p:stCondLst>
                                    <p:cond delay="0"/>
                                  </p:stCondLst>
                                  <p:childTnLst>
                                    <p:set>
                                      <p:cBhvr>
                                        <p:cTn id="161" dur="1" fill="hold">
                                          <p:stCondLst>
                                            <p:cond delay="0"/>
                                          </p:stCondLst>
                                        </p:cTn>
                                        <p:tgtEl>
                                          <p:spTgt spid="43"/>
                                        </p:tgtEl>
                                        <p:attrNameLst>
                                          <p:attrName>style.visibility</p:attrName>
                                        </p:attrNameLst>
                                      </p:cBhvr>
                                      <p:to>
                                        <p:strVal val="visible"/>
                                      </p:to>
                                    </p:set>
                                    <p:anim calcmode="lin" valueType="num">
                                      <p:cBhvr>
                                        <p:cTn id="162" dur="1000" fill="hold"/>
                                        <p:tgtEl>
                                          <p:spTgt spid="43"/>
                                        </p:tgtEl>
                                        <p:attrNameLst>
                                          <p:attrName>ppt_w</p:attrName>
                                        </p:attrNameLst>
                                      </p:cBhvr>
                                      <p:tavLst>
                                        <p:tav tm="0">
                                          <p:val>
                                            <p:fltVal val="0"/>
                                          </p:val>
                                        </p:tav>
                                        <p:tav tm="100000">
                                          <p:val>
                                            <p:strVal val="#ppt_w"/>
                                          </p:val>
                                        </p:tav>
                                      </p:tavLst>
                                    </p:anim>
                                    <p:anim calcmode="lin" valueType="num">
                                      <p:cBhvr>
                                        <p:cTn id="163" dur="1000" fill="hold"/>
                                        <p:tgtEl>
                                          <p:spTgt spid="43"/>
                                        </p:tgtEl>
                                        <p:attrNameLst>
                                          <p:attrName>ppt_h</p:attrName>
                                        </p:attrNameLst>
                                      </p:cBhvr>
                                      <p:tavLst>
                                        <p:tav tm="0">
                                          <p:val>
                                            <p:fltVal val="0"/>
                                          </p:val>
                                        </p:tav>
                                        <p:tav tm="100000">
                                          <p:val>
                                            <p:strVal val="#ppt_h"/>
                                          </p:val>
                                        </p:tav>
                                      </p:tavLst>
                                    </p:anim>
                                    <p:anim calcmode="lin" valueType="num">
                                      <p:cBhvr>
                                        <p:cTn id="164" dur="1000" fill="hold"/>
                                        <p:tgtEl>
                                          <p:spTgt spid="43"/>
                                        </p:tgtEl>
                                        <p:attrNameLst>
                                          <p:attrName>ppt_x</p:attrName>
                                        </p:attrNameLst>
                                      </p:cBhvr>
                                      <p:tavLst>
                                        <p:tav tm="0" fmla="#ppt_x+(cos(-2*pi*(1-$))*-#ppt_x-sin(-2*pi*(1-$))*(1-#ppt_y))*(1-$)">
                                          <p:val>
                                            <p:fltVal val="0"/>
                                          </p:val>
                                        </p:tav>
                                        <p:tav tm="100000">
                                          <p:val>
                                            <p:fltVal val="1"/>
                                          </p:val>
                                        </p:tav>
                                      </p:tavLst>
                                    </p:anim>
                                    <p:anim calcmode="lin" valueType="num">
                                      <p:cBhvr>
                                        <p:cTn id="165" dur="1000" fill="hold"/>
                                        <p:tgtEl>
                                          <p:spTgt spid="4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21" grpId="0" animBg="1"/>
      <p:bldP spid="22" grpId="0" animBg="1"/>
      <p:bldP spid="23" grpId="0"/>
      <p:bldP spid="24" grpId="0" animBg="1"/>
      <p:bldP spid="25" grpId="0"/>
      <p:bldP spid="26" grpId="0" animBg="1"/>
      <p:bldP spid="27" grpId="0"/>
      <p:bldP spid="28" grpId="0" animBg="1"/>
      <p:bldP spid="29" grpId="0"/>
      <p:bldP spid="30" grpId="0" animBg="1"/>
      <p:bldP spid="31" grpId="0"/>
      <p:bldP spid="32" grpId="0" animBg="1"/>
      <p:bldP spid="33" grpId="0"/>
      <p:bldP spid="34" grpId="0"/>
      <p:bldP spid="35" grpId="0" animBg="1"/>
      <p:bldP spid="40" grpId="0"/>
      <p:bldP spid="38" grpId="0"/>
      <p:bldP spid="39" grpId="0"/>
      <p:bldP spid="4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4"/>
          <p:cNvSpPr txBox="1">
            <a:spLocks noChangeArrowheads="1"/>
          </p:cNvSpPr>
          <p:nvPr/>
        </p:nvSpPr>
        <p:spPr bwMode="auto">
          <a:xfrm>
            <a:off x="0" y="0"/>
            <a:ext cx="9144000" cy="6186309"/>
          </a:xfrm>
          <a:prstGeom prst="rect">
            <a:avLst/>
          </a:prstGeom>
          <a:noFill/>
          <a:ln w="9525">
            <a:noFill/>
            <a:miter lim="800000"/>
            <a:headEnd/>
            <a:tailEnd/>
          </a:ln>
        </p:spPr>
        <p:txBody>
          <a:bodyPr wrap="square">
            <a:spAutoFit/>
          </a:bodyPr>
          <a:lstStyle/>
          <a:p>
            <a:pPr algn="ctr"/>
            <a:r>
              <a:rPr lang="fr-FR" sz="3600" b="1" dirty="0" smtClean="0">
                <a:solidFill>
                  <a:srgbClr val="00B0F0"/>
                </a:solidFill>
                <a:latin typeface="Times New Roman" pitchFamily="18" charset="0"/>
                <a:cs typeface="Times New Roman" pitchFamily="18" charset="0"/>
              </a:rPr>
              <a:t>2 –</a:t>
            </a:r>
            <a:r>
              <a:rPr lang="fr-FR" sz="3600" b="1" dirty="0" smtClean="0">
                <a:solidFill>
                  <a:srgbClr val="FF0000"/>
                </a:solidFill>
                <a:latin typeface="Times New Roman" pitchFamily="18" charset="0"/>
                <a:cs typeface="Times New Roman" pitchFamily="18" charset="0"/>
              </a:rPr>
              <a:t>Une anomalie négative </a:t>
            </a:r>
            <a:r>
              <a:rPr lang="fr-FR" sz="3600" b="1" dirty="0" smtClean="0">
                <a:latin typeface="Times New Roman" pitchFamily="18" charset="0"/>
                <a:cs typeface="Times New Roman" pitchFamily="18" charset="0"/>
              </a:rPr>
              <a:t>: </a:t>
            </a:r>
          </a:p>
          <a:p>
            <a:pPr algn="ctr"/>
            <a:r>
              <a:rPr lang="fr-FR" sz="3600" dirty="0" smtClean="0">
                <a:latin typeface="Times New Roman" pitchFamily="18" charset="0"/>
                <a:cs typeface="Times New Roman" pitchFamily="18" charset="0"/>
              </a:rPr>
              <a:t>faible flux de chaleur au niveau de la fosse (inférieur à la normale)</a:t>
            </a:r>
          </a:p>
          <a:p>
            <a:pPr algn="ctr"/>
            <a:r>
              <a:rPr lang="fr-FR" sz="3600" b="1" dirty="0" smtClean="0">
                <a:solidFill>
                  <a:srgbClr val="FF0000"/>
                </a:solidFill>
                <a:latin typeface="Times New Roman" pitchFamily="18" charset="0"/>
                <a:cs typeface="Times New Roman" pitchFamily="18" charset="0"/>
              </a:rPr>
              <a:t>- Une anomalie positive : </a:t>
            </a:r>
          </a:p>
          <a:p>
            <a:pPr algn="ctr"/>
            <a:r>
              <a:rPr lang="fr-FR" sz="3600" dirty="0" smtClean="0">
                <a:latin typeface="Times New Roman" pitchFamily="18" charset="0"/>
                <a:cs typeface="Times New Roman" pitchFamily="18" charset="0"/>
              </a:rPr>
              <a:t>fort flux de chaleur verticalement sur les volcans</a:t>
            </a:r>
          </a:p>
          <a:p>
            <a:pPr algn="ctr"/>
            <a:r>
              <a:rPr lang="fr-FR" sz="3600" b="1" dirty="0" smtClean="0">
                <a:solidFill>
                  <a:srgbClr val="FF0000"/>
                </a:solidFill>
                <a:latin typeface="Times New Roman" pitchFamily="18" charset="0"/>
                <a:cs typeface="Times New Roman" pitchFamily="18" charset="0"/>
              </a:rPr>
              <a:t>- Les isothermes</a:t>
            </a:r>
            <a:r>
              <a:rPr lang="fr-FR" sz="3600" dirty="0" smtClean="0">
                <a:latin typeface="Times New Roman" pitchFamily="18" charset="0"/>
                <a:cs typeface="Times New Roman" pitchFamily="18" charset="0"/>
              </a:rPr>
              <a:t>, </a:t>
            </a:r>
          </a:p>
          <a:p>
            <a:pPr algn="ctr"/>
            <a:r>
              <a:rPr lang="fr-FR" sz="3600" dirty="0" smtClean="0">
                <a:latin typeface="Times New Roman" pitchFamily="18" charset="0"/>
                <a:cs typeface="Times New Roman" pitchFamily="18" charset="0"/>
              </a:rPr>
              <a:t>courbes reliant les points de même température, généralement sont parallèle  à la surface terrestre  mais au niveau des marges actives on constate qu’ils  plongent  et migrent en profondeur d’une façon incliné que celle du plan de bénioff.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down)">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down)">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down)">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wipe(down)">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wipe(down)">
                                      <p:cBhvr>
                                        <p:cTn id="32"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4"/>
          <p:cNvSpPr txBox="1">
            <a:spLocks noChangeArrowheads="1"/>
          </p:cNvSpPr>
          <p:nvPr/>
        </p:nvSpPr>
        <p:spPr bwMode="auto">
          <a:xfrm>
            <a:off x="0" y="0"/>
            <a:ext cx="9144000" cy="5632311"/>
          </a:xfrm>
          <a:prstGeom prst="rect">
            <a:avLst/>
          </a:prstGeom>
          <a:noFill/>
          <a:ln w="9525">
            <a:noFill/>
            <a:miter lim="800000"/>
            <a:headEnd/>
            <a:tailEnd/>
          </a:ln>
        </p:spPr>
        <p:txBody>
          <a:bodyPr wrap="square">
            <a:spAutoFit/>
          </a:bodyPr>
          <a:lstStyle/>
          <a:p>
            <a:pPr algn="ctr"/>
            <a:r>
              <a:rPr lang="fr-FR" sz="3600" dirty="0" smtClean="0">
                <a:latin typeface="Times New Roman" pitchFamily="18" charset="0"/>
                <a:cs typeface="Times New Roman" pitchFamily="18" charset="0"/>
              </a:rPr>
              <a:t>- </a:t>
            </a:r>
            <a:r>
              <a:rPr lang="fr-FR" sz="3600" dirty="0" smtClean="0">
                <a:solidFill>
                  <a:srgbClr val="FF0000"/>
                </a:solidFill>
                <a:latin typeface="Times New Roman" pitchFamily="18" charset="0"/>
                <a:cs typeface="Times New Roman" pitchFamily="18" charset="0"/>
              </a:rPr>
              <a:t>la répartition des foyers séismiques  d’une façon inclinée suivant le plan de bénioff</a:t>
            </a:r>
          </a:p>
          <a:p>
            <a:pPr algn="ctr"/>
            <a:r>
              <a:rPr lang="fr-FR" sz="3600" dirty="0" smtClean="0">
                <a:latin typeface="Times New Roman" pitchFamily="18" charset="0"/>
                <a:cs typeface="Times New Roman" pitchFamily="18" charset="0"/>
              </a:rPr>
              <a:t>-  Les  anomalies  thermiques observées tels que les anomalies négatives et migration  des</a:t>
            </a:r>
          </a:p>
          <a:p>
            <a:pPr algn="ctr"/>
            <a:r>
              <a:rPr lang="fr-FR" sz="3600" dirty="0" smtClean="0">
                <a:latin typeface="Times New Roman" pitchFamily="18" charset="0"/>
                <a:cs typeface="Times New Roman" pitchFamily="18" charset="0"/>
              </a:rPr>
              <a:t>Isothermes d’une façon oblique.</a:t>
            </a:r>
          </a:p>
          <a:p>
            <a:pPr algn="ctr"/>
            <a:r>
              <a:rPr lang="fr-FR" sz="3600" dirty="0" smtClean="0">
                <a:solidFill>
                  <a:srgbClr val="FF0000"/>
                </a:solidFill>
                <a:latin typeface="Times New Roman" pitchFamily="18" charset="0"/>
                <a:cs typeface="Times New Roman" pitchFamily="18" charset="0"/>
              </a:rPr>
              <a:t>Ces deux caractéristiques  s’expliquent par le glissement de la plaque lithosphérique océanique froide de Nazca d’une façon oblique sous la plaque continentale sud –Américaine; </a:t>
            </a:r>
          </a:p>
          <a:p>
            <a:pPr algn="ctr"/>
            <a:r>
              <a:rPr lang="fr-FR" sz="3600" dirty="0" smtClean="0">
                <a:solidFill>
                  <a:srgbClr val="FF0000"/>
                </a:solidFill>
                <a:latin typeface="Times New Roman" pitchFamily="18" charset="0"/>
                <a:cs typeface="Times New Roman" pitchFamily="18" charset="0"/>
              </a:rPr>
              <a:t>c’est le phénomène de </a:t>
            </a:r>
            <a:r>
              <a:rPr lang="fr-FR" sz="3600" b="1" dirty="0" smtClean="0">
                <a:latin typeface="Times New Roman" pitchFamily="18" charset="0"/>
                <a:cs typeface="Times New Roman" pitchFamily="18" charset="0"/>
              </a:rPr>
              <a:t>subduction</a:t>
            </a:r>
            <a:r>
              <a:rPr lang="fr-FR" sz="3600" b="1" dirty="0" smtClean="0">
                <a:solidFill>
                  <a:srgbClr val="FF0000"/>
                </a:solidFill>
                <a:latin typeface="Times New Roman" pitchFamily="18" charset="0"/>
                <a:cs typeface="Times New Roman" pitchFamily="18" charset="0"/>
              </a:rPr>
              <a:t>.</a:t>
            </a:r>
            <a:endParaRPr lang="fr-FR"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down)">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down)">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down)">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wipe(down)">
                                      <p:cBhvr>
                                        <p:cTn id="2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4"/>
          <p:cNvSpPr txBox="1">
            <a:spLocks noChangeArrowheads="1"/>
          </p:cNvSpPr>
          <p:nvPr/>
        </p:nvSpPr>
        <p:spPr bwMode="auto">
          <a:xfrm>
            <a:off x="0" y="0"/>
            <a:ext cx="9144000" cy="5078313"/>
          </a:xfrm>
          <a:prstGeom prst="rect">
            <a:avLst/>
          </a:prstGeom>
          <a:noFill/>
          <a:ln w="9525">
            <a:noFill/>
            <a:miter lim="800000"/>
            <a:headEnd/>
            <a:tailEnd/>
          </a:ln>
        </p:spPr>
        <p:txBody>
          <a:bodyPr wrap="square">
            <a:spAutoFit/>
          </a:bodyPr>
          <a:lstStyle/>
          <a:p>
            <a:pPr algn="ctr"/>
            <a:r>
              <a:rPr lang="fr-FR" sz="3600" b="1" dirty="0" smtClean="0">
                <a:solidFill>
                  <a:srgbClr val="FF0000"/>
                </a:solidFill>
                <a:latin typeface="Times New Roman" pitchFamily="18" charset="0"/>
                <a:ea typeface="Calibri" pitchFamily="34" charset="0"/>
                <a:cs typeface="Times New Roman" pitchFamily="18" charset="0"/>
              </a:rPr>
              <a:t>Conclusion :</a:t>
            </a:r>
          </a:p>
          <a:p>
            <a:pPr algn="ctr"/>
            <a:r>
              <a:rPr lang="fr-FR" sz="3600" dirty="0" smtClean="0">
                <a:solidFill>
                  <a:srgbClr val="000000"/>
                </a:solidFill>
                <a:latin typeface="Times New Roman" pitchFamily="18" charset="0"/>
                <a:ea typeface="Calibri" pitchFamily="34" charset="0"/>
                <a:cs typeface="Times New Roman" pitchFamily="18" charset="0"/>
              </a:rPr>
              <a:t>Les </a:t>
            </a:r>
            <a:r>
              <a:rPr lang="fr-FR" sz="3600" b="1" dirty="0" smtClean="0">
                <a:solidFill>
                  <a:srgbClr val="000000"/>
                </a:solidFill>
                <a:latin typeface="Times New Roman" pitchFamily="18" charset="0"/>
                <a:ea typeface="Calibri" pitchFamily="34" charset="0"/>
                <a:cs typeface="Times New Roman" pitchFamily="18" charset="0"/>
              </a:rPr>
              <a:t>marges actives </a:t>
            </a:r>
            <a:r>
              <a:rPr lang="fr-FR" sz="3600" dirty="0" smtClean="0">
                <a:solidFill>
                  <a:srgbClr val="000000"/>
                </a:solidFill>
                <a:latin typeface="Times New Roman" pitchFamily="18" charset="0"/>
                <a:ea typeface="Calibri" pitchFamily="34" charset="0"/>
                <a:cs typeface="Times New Roman" pitchFamily="18" charset="0"/>
              </a:rPr>
              <a:t>sont toujours marquées par des </a:t>
            </a:r>
            <a:r>
              <a:rPr lang="fr-FR" sz="3600" b="1" dirty="0" smtClean="0">
                <a:latin typeface="Times New Roman" pitchFamily="18" charset="0"/>
                <a:ea typeface="Calibri" pitchFamily="34" charset="0"/>
                <a:cs typeface="Times New Roman" pitchFamily="18" charset="0"/>
              </a:rPr>
              <a:t>activités géologiques importantes</a:t>
            </a:r>
            <a:r>
              <a:rPr lang="fr-FR" sz="3600" dirty="0" smtClean="0">
                <a:solidFill>
                  <a:srgbClr val="000000"/>
                </a:solidFill>
                <a:latin typeface="Times New Roman" pitchFamily="18" charset="0"/>
                <a:ea typeface="Calibri" pitchFamily="34" charset="0"/>
                <a:cs typeface="Times New Roman" pitchFamily="18" charset="0"/>
              </a:rPr>
              <a:t>.</a:t>
            </a:r>
          </a:p>
          <a:p>
            <a:pPr algn="ctr"/>
            <a:r>
              <a:rPr lang="fr-FR" sz="3600" dirty="0" smtClean="0">
                <a:solidFill>
                  <a:srgbClr val="000000"/>
                </a:solidFill>
                <a:latin typeface="Times New Roman" pitchFamily="18" charset="0"/>
                <a:ea typeface="Calibri" pitchFamily="34" charset="0"/>
                <a:cs typeface="Times New Roman" pitchFamily="18" charset="0"/>
              </a:rPr>
              <a:t> </a:t>
            </a:r>
            <a:r>
              <a:rPr lang="fr-FR" sz="3600" b="1" dirty="0" smtClean="0">
                <a:solidFill>
                  <a:srgbClr val="C00000"/>
                </a:solidFill>
                <a:latin typeface="Times New Roman" pitchFamily="18" charset="0"/>
                <a:ea typeface="Calibri" pitchFamily="34" charset="0"/>
                <a:cs typeface="Times New Roman" pitchFamily="18" charset="0"/>
              </a:rPr>
              <a:t>Sismicité importante</a:t>
            </a:r>
            <a:r>
              <a:rPr lang="fr-FR" sz="3600" dirty="0" smtClean="0">
                <a:solidFill>
                  <a:srgbClr val="000000"/>
                </a:solidFill>
                <a:latin typeface="Times New Roman" pitchFamily="18" charset="0"/>
                <a:ea typeface="Calibri" pitchFamily="34" charset="0"/>
                <a:cs typeface="Times New Roman" pitchFamily="18" charset="0"/>
              </a:rPr>
              <a:t>,  </a:t>
            </a:r>
          </a:p>
          <a:p>
            <a:pPr algn="ctr"/>
            <a:r>
              <a:rPr lang="fr-FR" sz="3600" b="1" dirty="0" smtClean="0">
                <a:solidFill>
                  <a:srgbClr val="7030A0"/>
                </a:solidFill>
                <a:latin typeface="Times New Roman" pitchFamily="18" charset="0"/>
                <a:ea typeface="Calibri" pitchFamily="34" charset="0"/>
                <a:cs typeface="Times New Roman" pitchFamily="18" charset="0"/>
              </a:rPr>
              <a:t>anomalies  de  flux  de  chaleur</a:t>
            </a:r>
            <a:r>
              <a:rPr lang="fr-FR" sz="3600" dirty="0" smtClean="0">
                <a:solidFill>
                  <a:srgbClr val="000000"/>
                </a:solidFill>
                <a:latin typeface="Times New Roman" pitchFamily="18" charset="0"/>
                <a:ea typeface="Calibri" pitchFamily="34" charset="0"/>
                <a:cs typeface="Times New Roman" pitchFamily="18" charset="0"/>
              </a:rPr>
              <a:t>  </a:t>
            </a:r>
          </a:p>
          <a:p>
            <a:pPr algn="ctr"/>
            <a:r>
              <a:rPr lang="fr-FR" sz="3600" dirty="0" smtClean="0">
                <a:solidFill>
                  <a:srgbClr val="000000"/>
                </a:solidFill>
                <a:latin typeface="Times New Roman" pitchFamily="18" charset="0"/>
                <a:ea typeface="Calibri" pitchFamily="34" charset="0"/>
                <a:cs typeface="Times New Roman" pitchFamily="18" charset="0"/>
              </a:rPr>
              <a:t>  </a:t>
            </a:r>
            <a:r>
              <a:rPr lang="fr-FR" sz="3600" b="1" dirty="0" smtClean="0">
                <a:solidFill>
                  <a:srgbClr val="FF0000"/>
                </a:solidFill>
                <a:latin typeface="Times New Roman" pitchFamily="18" charset="0"/>
                <a:ea typeface="Calibri" pitchFamily="34" charset="0"/>
                <a:cs typeface="Times New Roman" pitchFamily="18" charset="0"/>
              </a:rPr>
              <a:t>volcanisme  explosif  dévastateur</a:t>
            </a:r>
            <a:r>
              <a:rPr lang="fr-FR" sz="3600" dirty="0" smtClean="0">
                <a:solidFill>
                  <a:srgbClr val="000000"/>
                </a:solidFill>
                <a:latin typeface="Times New Roman" pitchFamily="18" charset="0"/>
                <a:ea typeface="Calibri" pitchFamily="34" charset="0"/>
                <a:cs typeface="Times New Roman" pitchFamily="18" charset="0"/>
              </a:rPr>
              <a:t>. </a:t>
            </a:r>
          </a:p>
          <a:p>
            <a:pPr algn="ctr"/>
            <a:r>
              <a:rPr lang="fr-FR" sz="3600" dirty="0" smtClean="0">
                <a:solidFill>
                  <a:srgbClr val="000000"/>
                </a:solidFill>
                <a:latin typeface="Times New Roman" pitchFamily="18" charset="0"/>
                <a:ea typeface="Calibri" pitchFamily="34" charset="0"/>
                <a:cs typeface="Times New Roman" pitchFamily="18" charset="0"/>
              </a:rPr>
              <a:t>Ces activités géologiques ont permis de tracer la signature de la plaque </a:t>
            </a:r>
            <a:r>
              <a:rPr lang="fr-FR" sz="3600" b="1" dirty="0" smtClean="0">
                <a:solidFill>
                  <a:srgbClr val="FF0000"/>
                </a:solidFill>
                <a:latin typeface="Times New Roman" pitchFamily="18" charset="0"/>
                <a:ea typeface="Calibri" pitchFamily="34" charset="0"/>
                <a:cs typeface="Times New Roman" pitchFamily="18" charset="0"/>
              </a:rPr>
              <a:t>plongeante</a:t>
            </a:r>
            <a:r>
              <a:rPr lang="fr-FR" sz="3600" dirty="0" smtClean="0">
                <a:solidFill>
                  <a:srgbClr val="000000"/>
                </a:solidFill>
                <a:latin typeface="Times New Roman" pitchFamily="18" charset="0"/>
                <a:ea typeface="Calibri" pitchFamily="34" charset="0"/>
                <a:cs typeface="Times New Roman" pitchFamily="18" charset="0"/>
              </a:rPr>
              <a:t> sous la plaque </a:t>
            </a:r>
            <a:r>
              <a:rPr lang="fr-FR" sz="3600" b="1" dirty="0" smtClean="0">
                <a:solidFill>
                  <a:srgbClr val="FF0000"/>
                </a:solidFill>
                <a:latin typeface="Times New Roman" pitchFamily="18" charset="0"/>
                <a:ea typeface="Calibri" pitchFamily="34" charset="0"/>
                <a:cs typeface="Times New Roman" pitchFamily="18" charset="0"/>
              </a:rPr>
              <a:t>chevauchante</a:t>
            </a:r>
            <a:r>
              <a:rPr lang="fr-FR" sz="3600" dirty="0" smtClean="0">
                <a:solidFill>
                  <a:srgbClr val="000000"/>
                </a:solidFill>
                <a:latin typeface="Times New Roman" pitchFamily="18" charset="0"/>
                <a:ea typeface="Calibri" pitchFamily="34" charset="0"/>
                <a:cs typeface="Times New Roman" pitchFamily="18" charset="0"/>
              </a:rPr>
              <a:t> on parle de zones de </a:t>
            </a:r>
            <a:r>
              <a:rPr lang="fr-FR" sz="3600" b="1" dirty="0" smtClean="0">
                <a:solidFill>
                  <a:srgbClr val="FF0000"/>
                </a:solidFill>
                <a:latin typeface="Times New Roman" pitchFamily="18" charset="0"/>
                <a:ea typeface="Calibri" pitchFamily="34" charset="0"/>
                <a:cs typeface="Times New Roman" pitchFamily="18" charset="0"/>
              </a:rPr>
              <a:t>subduction </a:t>
            </a:r>
            <a:endParaRPr lang="fr-FR" sz="3600" b="1"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down)">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down)">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down)">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wipe(down)">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wipe(down)">
                                      <p:cBhvr>
                                        <p:cTn id="32"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4"/>
          <p:cNvSpPr txBox="1">
            <a:spLocks noChangeArrowheads="1"/>
          </p:cNvSpPr>
          <p:nvPr/>
        </p:nvSpPr>
        <p:spPr bwMode="auto">
          <a:xfrm>
            <a:off x="0" y="0"/>
            <a:ext cx="9144000" cy="6740307"/>
          </a:xfrm>
          <a:prstGeom prst="rect">
            <a:avLst/>
          </a:prstGeom>
          <a:noFill/>
          <a:ln w="9525">
            <a:noFill/>
            <a:miter lim="800000"/>
            <a:headEnd/>
            <a:tailEnd/>
          </a:ln>
        </p:spPr>
        <p:txBody>
          <a:bodyPr wrap="square">
            <a:spAutoFit/>
          </a:bodyPr>
          <a:lstStyle/>
          <a:p>
            <a:pPr algn="ctr"/>
            <a:r>
              <a:rPr lang="fr-FR" sz="3600" b="1" dirty="0" smtClean="0">
                <a:solidFill>
                  <a:srgbClr val="000000"/>
                </a:solidFill>
                <a:latin typeface="Times New Roman" pitchFamily="18" charset="0"/>
                <a:ea typeface="Calibri" pitchFamily="34" charset="0"/>
                <a:cs typeface="Times New Roman" pitchFamily="18" charset="0"/>
              </a:rPr>
              <a:t> </a:t>
            </a:r>
            <a:r>
              <a:rPr lang="fr-FR" sz="3600" dirty="0" smtClean="0">
                <a:solidFill>
                  <a:srgbClr val="000000"/>
                </a:solidFill>
                <a:latin typeface="Times New Roman" pitchFamily="18" charset="0"/>
                <a:ea typeface="Calibri" pitchFamily="34" charset="0"/>
                <a:cs typeface="Times New Roman" pitchFamily="18" charset="0"/>
              </a:rPr>
              <a:t>Ainsi la </a:t>
            </a:r>
            <a:r>
              <a:rPr lang="fr-FR" sz="3600" b="1" dirty="0" smtClean="0">
                <a:solidFill>
                  <a:srgbClr val="FF0000"/>
                </a:solidFill>
                <a:latin typeface="Times New Roman" pitchFamily="18" charset="0"/>
                <a:ea typeface="Calibri" pitchFamily="34" charset="0"/>
                <a:cs typeface="Times New Roman" pitchFamily="18" charset="0"/>
              </a:rPr>
              <a:t>plaque océanique </a:t>
            </a:r>
            <a:r>
              <a:rPr lang="fr-FR" sz="3600" dirty="0" smtClean="0">
                <a:solidFill>
                  <a:srgbClr val="000000"/>
                </a:solidFill>
                <a:latin typeface="Times New Roman" pitchFamily="18" charset="0"/>
                <a:ea typeface="Calibri" pitchFamily="34" charset="0"/>
                <a:cs typeface="Times New Roman" pitchFamily="18" charset="0"/>
              </a:rPr>
              <a:t>(Nazca) plus </a:t>
            </a:r>
            <a:r>
              <a:rPr lang="fr-FR" sz="3600" b="1" dirty="0" smtClean="0">
                <a:solidFill>
                  <a:srgbClr val="FF0000"/>
                </a:solidFill>
                <a:latin typeface="Times New Roman" pitchFamily="18" charset="0"/>
                <a:ea typeface="Calibri" pitchFamily="34" charset="0"/>
                <a:cs typeface="Times New Roman" pitchFamily="18" charset="0"/>
              </a:rPr>
              <a:t>dense</a:t>
            </a:r>
            <a:r>
              <a:rPr lang="fr-FR" sz="3600" dirty="0" smtClean="0">
                <a:solidFill>
                  <a:srgbClr val="000000"/>
                </a:solidFill>
                <a:latin typeface="Times New Roman" pitchFamily="18" charset="0"/>
                <a:ea typeface="Calibri" pitchFamily="34" charset="0"/>
                <a:cs typeface="Times New Roman" pitchFamily="18" charset="0"/>
              </a:rPr>
              <a:t>  et moins </a:t>
            </a:r>
            <a:r>
              <a:rPr lang="fr-FR" sz="3600" b="1" dirty="0" smtClean="0">
                <a:solidFill>
                  <a:srgbClr val="FF0000"/>
                </a:solidFill>
                <a:latin typeface="Times New Roman" pitchFamily="18" charset="0"/>
                <a:ea typeface="Calibri" pitchFamily="34" charset="0"/>
                <a:cs typeface="Times New Roman" pitchFamily="18" charset="0"/>
              </a:rPr>
              <a:t>épaisse</a:t>
            </a:r>
            <a:r>
              <a:rPr lang="fr-FR" sz="3600" dirty="0" smtClean="0">
                <a:solidFill>
                  <a:srgbClr val="000000"/>
                </a:solidFill>
                <a:latin typeface="Times New Roman" pitchFamily="18" charset="0"/>
                <a:ea typeface="Calibri" pitchFamily="34" charset="0"/>
                <a:cs typeface="Times New Roman" pitchFamily="18" charset="0"/>
              </a:rPr>
              <a:t> </a:t>
            </a:r>
            <a:r>
              <a:rPr lang="fr-FR" sz="3600" b="1" dirty="0" smtClean="0">
                <a:solidFill>
                  <a:srgbClr val="FF0000"/>
                </a:solidFill>
                <a:latin typeface="Times New Roman" pitchFamily="18" charset="0"/>
                <a:ea typeface="Calibri" pitchFamily="34" charset="0"/>
                <a:cs typeface="Times New Roman" pitchFamily="18" charset="0"/>
              </a:rPr>
              <a:t>plonge</a:t>
            </a:r>
            <a:r>
              <a:rPr lang="fr-FR" sz="3600" dirty="0" smtClean="0">
                <a:solidFill>
                  <a:srgbClr val="000000"/>
                </a:solidFill>
                <a:latin typeface="Times New Roman" pitchFamily="18" charset="0"/>
                <a:ea typeface="Calibri" pitchFamily="34" charset="0"/>
                <a:cs typeface="Times New Roman" pitchFamily="18" charset="0"/>
              </a:rPr>
              <a:t> d’une façon </a:t>
            </a:r>
            <a:r>
              <a:rPr lang="fr-FR" sz="3600" b="1" dirty="0" smtClean="0">
                <a:solidFill>
                  <a:srgbClr val="FF0000"/>
                </a:solidFill>
                <a:latin typeface="Times New Roman" pitchFamily="18" charset="0"/>
                <a:ea typeface="Calibri" pitchFamily="34" charset="0"/>
                <a:cs typeface="Times New Roman" pitchFamily="18" charset="0"/>
              </a:rPr>
              <a:t>inclinée</a:t>
            </a:r>
            <a:r>
              <a:rPr lang="fr-FR" sz="3600" dirty="0" smtClean="0">
                <a:solidFill>
                  <a:srgbClr val="000000"/>
                </a:solidFill>
                <a:latin typeface="Times New Roman" pitchFamily="18" charset="0"/>
                <a:ea typeface="Calibri" pitchFamily="34" charset="0"/>
                <a:cs typeface="Times New Roman" pitchFamily="18" charset="0"/>
              </a:rPr>
              <a:t> </a:t>
            </a:r>
            <a:r>
              <a:rPr lang="fr-FR" sz="3600" b="1" dirty="0" smtClean="0">
                <a:solidFill>
                  <a:srgbClr val="FF0000"/>
                </a:solidFill>
                <a:latin typeface="Times New Roman" pitchFamily="18" charset="0"/>
                <a:ea typeface="Calibri" pitchFamily="34" charset="0"/>
                <a:cs typeface="Times New Roman" pitchFamily="18" charset="0"/>
              </a:rPr>
              <a:t>sous la partie continentale de la plaque sud – Américaine moins dense et plus épaisse</a:t>
            </a:r>
            <a:r>
              <a:rPr lang="fr-FR" sz="3600" dirty="0" smtClean="0">
                <a:solidFill>
                  <a:srgbClr val="000000"/>
                </a:solidFill>
                <a:latin typeface="Times New Roman" pitchFamily="18" charset="0"/>
                <a:ea typeface="Calibri" pitchFamily="34" charset="0"/>
                <a:cs typeface="Times New Roman" pitchFamily="18" charset="0"/>
              </a:rPr>
              <a:t>. </a:t>
            </a:r>
          </a:p>
          <a:p>
            <a:pPr algn="ctr"/>
            <a:r>
              <a:rPr lang="fr-FR" sz="3600" dirty="0" smtClean="0">
                <a:solidFill>
                  <a:srgbClr val="000000"/>
                </a:solidFill>
                <a:latin typeface="Times New Roman" pitchFamily="18" charset="0"/>
                <a:ea typeface="Calibri" pitchFamily="34" charset="0"/>
                <a:cs typeface="Times New Roman" pitchFamily="18" charset="0"/>
              </a:rPr>
              <a:t>Lors de déplacement  de la plaque plongeante  des frottements se produisent avec la plaque chevauchante donnant naissance aux </a:t>
            </a:r>
            <a:r>
              <a:rPr lang="fr-FR" sz="3600" b="1" dirty="0" smtClean="0">
                <a:solidFill>
                  <a:srgbClr val="FF0000"/>
                </a:solidFill>
                <a:latin typeface="Times New Roman" pitchFamily="18" charset="0"/>
                <a:ea typeface="Calibri" pitchFamily="34" charset="0"/>
                <a:cs typeface="Times New Roman" pitchFamily="18" charset="0"/>
              </a:rPr>
              <a:t>séismes</a:t>
            </a:r>
            <a:r>
              <a:rPr lang="fr-FR" sz="3600" dirty="0" smtClean="0">
                <a:solidFill>
                  <a:srgbClr val="000000"/>
                </a:solidFill>
                <a:latin typeface="Times New Roman" pitchFamily="18" charset="0"/>
                <a:ea typeface="Calibri" pitchFamily="34" charset="0"/>
                <a:cs typeface="Times New Roman" pitchFamily="18" charset="0"/>
              </a:rPr>
              <a:t>.</a:t>
            </a:r>
          </a:p>
          <a:p>
            <a:pPr algn="ctr"/>
            <a:endParaRPr lang="fr-FR" sz="3600" b="1" dirty="0" smtClean="0">
              <a:solidFill>
                <a:srgbClr val="000000"/>
              </a:solidFill>
              <a:latin typeface="Times New Roman" pitchFamily="18" charset="0"/>
              <a:cs typeface="Times New Roman" pitchFamily="18" charset="0"/>
            </a:endParaRPr>
          </a:p>
          <a:p>
            <a:pPr algn="ctr"/>
            <a:r>
              <a:rPr lang="fr-FR" sz="3600" b="1" dirty="0" smtClean="0">
                <a:solidFill>
                  <a:srgbClr val="00B050"/>
                </a:solidFill>
                <a:latin typeface="Times New Roman" pitchFamily="18" charset="0"/>
                <a:cs typeface="Times New Roman" pitchFamily="18" charset="0"/>
              </a:rPr>
              <a:t>2 – Les caractéristiques tectoniques et pétrographiques :</a:t>
            </a:r>
            <a:endParaRPr lang="fr-FR" sz="3600" dirty="0" smtClean="0">
              <a:solidFill>
                <a:srgbClr val="00B050"/>
              </a:solidFill>
              <a:latin typeface="Times New Roman" pitchFamily="18" charset="0"/>
              <a:cs typeface="Times New Roman" pitchFamily="18" charset="0"/>
            </a:endParaRPr>
          </a:p>
          <a:p>
            <a:pPr algn="ctr"/>
            <a:r>
              <a:rPr lang="fr-FR" sz="3600" b="1" dirty="0" smtClean="0">
                <a:solidFill>
                  <a:srgbClr val="0070C0"/>
                </a:solidFill>
                <a:latin typeface="Times New Roman" pitchFamily="18" charset="0"/>
                <a:cs typeface="Times New Roman" pitchFamily="18" charset="0"/>
              </a:rPr>
              <a:t>2 – 1 / Analyse de coupe géologiques :</a:t>
            </a:r>
            <a:endParaRPr lang="fr-FR" sz="3600" dirty="0" smtClean="0">
              <a:solidFill>
                <a:srgbClr val="0070C0"/>
              </a:solidFill>
              <a:latin typeface="Times New Roman" pitchFamily="18" charset="0"/>
              <a:cs typeface="Times New Roman" pitchFamily="18" charset="0"/>
            </a:endParaRPr>
          </a:p>
          <a:p>
            <a:pPr algn="ctr"/>
            <a:endParaRPr lang="fr-FR" sz="3600" b="1"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down)">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wipe(down)">
                                      <p:cBhvr>
                                        <p:cTn id="17" dur="5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wipe(down)">
                                      <p:cBhvr>
                                        <p:cTn id="22"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1"/>
          <p:cNvSpPr>
            <a:spLocks noChangeArrowheads="1"/>
          </p:cNvSpPr>
          <p:nvPr/>
        </p:nvSpPr>
        <p:spPr bwMode="auto">
          <a:xfrm>
            <a:off x="0" y="0"/>
            <a:ext cx="91440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r-FR" sz="3200" dirty="0" smtClean="0">
                <a:latin typeface="Times New Roman" pitchFamily="18" charset="0"/>
                <a:cs typeface="Times New Roman" pitchFamily="18" charset="0"/>
              </a:rPr>
              <a:t>Le document montre 2 coupes géologiques l’une dans les Andes péruviennes et l’autre dans les Andes de Chili - centre qui représentent quelques caractéristiques tectoniques et pétrographiques propres aux  chaines de subductions.</a:t>
            </a:r>
          </a:p>
          <a:p>
            <a:pPr algn="ctr"/>
            <a:r>
              <a:rPr lang="fr-FR" sz="3200" b="1" dirty="0" smtClean="0">
                <a:latin typeface="Times New Roman" pitchFamily="18" charset="0"/>
                <a:cs typeface="Times New Roman" pitchFamily="18" charset="0"/>
              </a:rPr>
              <a:t>1- A partir de l’analyse des coupes géologiques, dégagez les caractéristiques tectoniques et pétrographiques des zones de subductions ?</a:t>
            </a:r>
            <a:endParaRPr lang="fr-FR" sz="3200" dirty="0" smtClean="0">
              <a:latin typeface="Times New Roman" pitchFamily="18" charset="0"/>
              <a:cs typeface="Times New Roman" pitchFamily="18" charset="0"/>
            </a:endParaRPr>
          </a:p>
          <a:p>
            <a:pPr algn="ctr"/>
            <a:r>
              <a:rPr lang="fr-FR" sz="3200" b="1" dirty="0" smtClean="0">
                <a:latin typeface="Times New Roman" pitchFamily="18" charset="0"/>
                <a:cs typeface="Times New Roman" pitchFamily="18" charset="0"/>
              </a:rPr>
              <a:t>2-  sachant que le prisme d’accrétion est une structure géologique caractérisée par l’Accumulation des terrains océaniques superficiels qui, ne passant pas dans la subduction.</a:t>
            </a:r>
            <a:endParaRPr lang="fr-FR" sz="3200" dirty="0" smtClean="0">
              <a:latin typeface="Times New Roman" pitchFamily="18" charset="0"/>
              <a:cs typeface="Times New Roman" pitchFamily="18" charset="0"/>
            </a:endParaRPr>
          </a:p>
          <a:p>
            <a:pPr algn="ctr"/>
            <a:r>
              <a:rPr lang="fr-FR" sz="3200" b="1" dirty="0" smtClean="0">
                <a:latin typeface="Times New Roman" pitchFamily="18" charset="0"/>
                <a:cs typeface="Times New Roman" pitchFamily="18" charset="0"/>
              </a:rPr>
              <a:t>Par une série de schémas expliquez comment se forme le prisme d’accrétion ?</a:t>
            </a:r>
            <a:endParaRPr kumimoji="0" lang="fr-FR"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4"/>
          <p:cNvSpPr txBox="1">
            <a:spLocks noChangeArrowheads="1"/>
          </p:cNvSpPr>
          <p:nvPr/>
        </p:nvSpPr>
        <p:spPr bwMode="auto">
          <a:xfrm>
            <a:off x="0" y="0"/>
            <a:ext cx="9144000" cy="6740307"/>
          </a:xfrm>
          <a:prstGeom prst="rect">
            <a:avLst/>
          </a:prstGeom>
          <a:noFill/>
          <a:ln w="9525">
            <a:noFill/>
            <a:miter lim="800000"/>
            <a:headEnd/>
            <a:tailEnd/>
          </a:ln>
        </p:spPr>
        <p:txBody>
          <a:bodyPr wrap="square">
            <a:spAutoFit/>
          </a:bodyPr>
          <a:lstStyle/>
          <a:p>
            <a:pPr algn="ctr"/>
            <a:r>
              <a:rPr lang="fr-FR" sz="3600" dirty="0" smtClean="0">
                <a:solidFill>
                  <a:srgbClr val="000000"/>
                </a:solidFill>
                <a:latin typeface="Times New Roman" pitchFamily="18" charset="0"/>
                <a:ea typeface="Calibri" pitchFamily="34" charset="0"/>
                <a:cs typeface="Times New Roman" pitchFamily="18" charset="0"/>
              </a:rPr>
              <a:t>1 / les Andes présentent des caractéristiques </a:t>
            </a:r>
            <a:r>
              <a:rPr lang="fr-FR" sz="3600" dirty="0" smtClean="0">
                <a:solidFill>
                  <a:srgbClr val="FF0000"/>
                </a:solidFill>
                <a:latin typeface="Times New Roman" pitchFamily="18" charset="0"/>
                <a:ea typeface="Calibri" pitchFamily="34" charset="0"/>
                <a:cs typeface="Times New Roman" pitchFamily="18" charset="0"/>
              </a:rPr>
              <a:t>structurales</a:t>
            </a:r>
            <a:r>
              <a:rPr lang="fr-FR" sz="3600" dirty="0" smtClean="0">
                <a:solidFill>
                  <a:srgbClr val="000000"/>
                </a:solidFill>
                <a:latin typeface="Times New Roman" pitchFamily="18" charset="0"/>
                <a:ea typeface="Calibri" pitchFamily="34" charset="0"/>
                <a:cs typeface="Times New Roman" pitchFamily="18" charset="0"/>
              </a:rPr>
              <a:t> et </a:t>
            </a:r>
            <a:r>
              <a:rPr lang="fr-FR" sz="3600" dirty="0" smtClean="0">
                <a:solidFill>
                  <a:srgbClr val="FF0000"/>
                </a:solidFill>
                <a:latin typeface="Times New Roman" pitchFamily="18" charset="0"/>
                <a:ea typeface="Calibri" pitchFamily="34" charset="0"/>
                <a:cs typeface="Times New Roman" pitchFamily="18" charset="0"/>
              </a:rPr>
              <a:t>pétrographiques</a:t>
            </a:r>
            <a:r>
              <a:rPr lang="fr-FR" sz="3600" dirty="0" smtClean="0">
                <a:solidFill>
                  <a:srgbClr val="000000"/>
                </a:solidFill>
                <a:latin typeface="Times New Roman" pitchFamily="18" charset="0"/>
                <a:ea typeface="Calibri" pitchFamily="34" charset="0"/>
                <a:cs typeface="Times New Roman" pitchFamily="18" charset="0"/>
              </a:rPr>
              <a:t> typiques de chaine de </a:t>
            </a:r>
            <a:r>
              <a:rPr lang="fr-FR" sz="3600" b="1" dirty="0" smtClean="0">
                <a:solidFill>
                  <a:srgbClr val="FF0000"/>
                </a:solidFill>
                <a:latin typeface="Times New Roman" pitchFamily="18" charset="0"/>
                <a:ea typeface="Calibri" pitchFamily="34" charset="0"/>
                <a:cs typeface="Times New Roman" pitchFamily="18" charset="0"/>
              </a:rPr>
              <a:t>subduction</a:t>
            </a:r>
            <a:r>
              <a:rPr lang="fr-FR" sz="3600" dirty="0" smtClean="0">
                <a:solidFill>
                  <a:srgbClr val="000000"/>
                </a:solidFill>
                <a:latin typeface="Times New Roman" pitchFamily="18" charset="0"/>
                <a:ea typeface="Calibri" pitchFamily="34" charset="0"/>
                <a:cs typeface="Times New Roman" pitchFamily="18" charset="0"/>
              </a:rPr>
              <a:t> tels que :</a:t>
            </a:r>
          </a:p>
          <a:p>
            <a:pPr lvl="0" algn="ctr">
              <a:buFont typeface="Wingdings" pitchFamily="2" charset="2"/>
              <a:buChar char="ü"/>
            </a:pPr>
            <a:r>
              <a:rPr lang="fr-FR" sz="3600" dirty="0" smtClean="0">
                <a:solidFill>
                  <a:srgbClr val="000000"/>
                </a:solidFill>
                <a:latin typeface="Times New Roman" pitchFamily="18" charset="0"/>
                <a:ea typeface="Calibri" pitchFamily="34" charset="0"/>
                <a:cs typeface="Times New Roman" pitchFamily="18" charset="0"/>
              </a:rPr>
              <a:t> </a:t>
            </a:r>
            <a:r>
              <a:rPr lang="fr-FR" sz="3600" b="1" dirty="0" smtClean="0">
                <a:solidFill>
                  <a:srgbClr val="FF0000"/>
                </a:solidFill>
                <a:latin typeface="Times New Roman" pitchFamily="18" charset="0"/>
                <a:ea typeface="Calibri" pitchFamily="34" charset="0"/>
                <a:cs typeface="Times New Roman" pitchFamily="18" charset="0"/>
              </a:rPr>
              <a:t>des déformations simples </a:t>
            </a:r>
            <a:r>
              <a:rPr lang="fr-FR" sz="3600" dirty="0" smtClean="0">
                <a:solidFill>
                  <a:srgbClr val="000000"/>
                </a:solidFill>
                <a:latin typeface="Times New Roman" pitchFamily="18" charset="0"/>
                <a:ea typeface="Calibri" pitchFamily="34" charset="0"/>
                <a:cs typeface="Times New Roman" pitchFamily="18" charset="0"/>
              </a:rPr>
              <a:t>: en générale des </a:t>
            </a:r>
            <a:r>
              <a:rPr lang="fr-FR" sz="3600" b="1" dirty="0" smtClean="0">
                <a:solidFill>
                  <a:srgbClr val="FF0000"/>
                </a:solidFill>
                <a:latin typeface="Times New Roman" pitchFamily="18" charset="0"/>
                <a:ea typeface="Calibri" pitchFamily="34" charset="0"/>
                <a:cs typeface="Times New Roman" pitchFamily="18" charset="0"/>
              </a:rPr>
              <a:t>plis</a:t>
            </a:r>
            <a:r>
              <a:rPr lang="fr-FR" sz="3600" dirty="0" smtClean="0">
                <a:solidFill>
                  <a:srgbClr val="000000"/>
                </a:solidFill>
                <a:latin typeface="Times New Roman" pitchFamily="18" charset="0"/>
                <a:ea typeface="Calibri" pitchFamily="34" charset="0"/>
                <a:cs typeface="Times New Roman" pitchFamily="18" charset="0"/>
              </a:rPr>
              <a:t> de grand amplitude, associés à des </a:t>
            </a:r>
            <a:r>
              <a:rPr lang="fr-FR" sz="3600" b="1" dirty="0" smtClean="0">
                <a:solidFill>
                  <a:srgbClr val="FF0000"/>
                </a:solidFill>
                <a:latin typeface="Times New Roman" pitchFamily="18" charset="0"/>
                <a:ea typeface="Calibri" pitchFamily="34" charset="0"/>
                <a:cs typeface="Times New Roman" pitchFamily="18" charset="0"/>
              </a:rPr>
              <a:t>failles</a:t>
            </a:r>
            <a:r>
              <a:rPr lang="fr-FR" sz="3600" dirty="0" smtClean="0">
                <a:solidFill>
                  <a:srgbClr val="000000"/>
                </a:solidFill>
                <a:latin typeface="Times New Roman" pitchFamily="18" charset="0"/>
                <a:ea typeface="Calibri" pitchFamily="34" charset="0"/>
                <a:cs typeface="Times New Roman" pitchFamily="18" charset="0"/>
              </a:rPr>
              <a:t> </a:t>
            </a:r>
            <a:r>
              <a:rPr lang="fr-FR" sz="3600" b="1" dirty="0" smtClean="0">
                <a:solidFill>
                  <a:srgbClr val="FF0000"/>
                </a:solidFill>
                <a:latin typeface="Times New Roman" pitchFamily="18" charset="0"/>
                <a:ea typeface="Calibri" pitchFamily="34" charset="0"/>
                <a:cs typeface="Times New Roman" pitchFamily="18" charset="0"/>
              </a:rPr>
              <a:t>inverses</a:t>
            </a:r>
            <a:r>
              <a:rPr lang="fr-FR" sz="3600" dirty="0" smtClean="0">
                <a:solidFill>
                  <a:srgbClr val="000000"/>
                </a:solidFill>
                <a:latin typeface="Times New Roman" pitchFamily="18" charset="0"/>
                <a:ea typeface="Calibri" pitchFamily="34" charset="0"/>
                <a:cs typeface="Times New Roman" pitchFamily="18" charset="0"/>
              </a:rPr>
              <a:t>; ces structures  sont en éventail.</a:t>
            </a:r>
          </a:p>
          <a:p>
            <a:pPr lvl="0" algn="ctr">
              <a:buFont typeface="Wingdings" pitchFamily="2" charset="2"/>
              <a:buChar char="ü"/>
            </a:pPr>
            <a:r>
              <a:rPr lang="fr-FR" sz="3600" dirty="0" smtClean="0">
                <a:solidFill>
                  <a:srgbClr val="000000"/>
                </a:solidFill>
                <a:latin typeface="Times New Roman" pitchFamily="18" charset="0"/>
                <a:ea typeface="Calibri" pitchFamily="34" charset="0"/>
                <a:cs typeface="Times New Roman" pitchFamily="18" charset="0"/>
              </a:rPr>
              <a:t> </a:t>
            </a:r>
            <a:r>
              <a:rPr lang="fr-FR" sz="3600" b="1" dirty="0" smtClean="0">
                <a:solidFill>
                  <a:srgbClr val="FF0000"/>
                </a:solidFill>
                <a:latin typeface="Times New Roman" pitchFamily="18" charset="0"/>
                <a:ea typeface="Calibri" pitchFamily="34" charset="0"/>
                <a:cs typeface="Times New Roman" pitchFamily="18" charset="0"/>
              </a:rPr>
              <a:t>prisme d’accrétion </a:t>
            </a:r>
            <a:r>
              <a:rPr lang="fr-FR" sz="3600" dirty="0" smtClean="0">
                <a:solidFill>
                  <a:srgbClr val="000000"/>
                </a:solidFill>
                <a:latin typeface="Times New Roman" pitchFamily="18" charset="0"/>
                <a:ea typeface="Calibri" pitchFamily="34" charset="0"/>
                <a:cs typeface="Times New Roman" pitchFamily="18" charset="0"/>
              </a:rPr>
              <a:t>: accumulation de sédiments océaniques à l’avant de la plaque </a:t>
            </a:r>
            <a:r>
              <a:rPr lang="fr-FR" sz="3600" b="1" dirty="0" smtClean="0">
                <a:solidFill>
                  <a:srgbClr val="FF0000"/>
                </a:solidFill>
                <a:latin typeface="Times New Roman" pitchFamily="18" charset="0"/>
                <a:ea typeface="Calibri" pitchFamily="34" charset="0"/>
                <a:cs typeface="Times New Roman" pitchFamily="18" charset="0"/>
              </a:rPr>
              <a:t>chevauchante</a:t>
            </a:r>
            <a:r>
              <a:rPr lang="fr-FR" sz="3600" dirty="0" smtClean="0">
                <a:solidFill>
                  <a:srgbClr val="000000"/>
                </a:solidFill>
                <a:latin typeface="Times New Roman" pitchFamily="18" charset="0"/>
                <a:ea typeface="Calibri" pitchFamily="34" charset="0"/>
                <a:cs typeface="Times New Roman" pitchFamily="18" charset="0"/>
              </a:rPr>
              <a:t> au niveau de la </a:t>
            </a:r>
            <a:r>
              <a:rPr lang="fr-FR" sz="3600" b="1" dirty="0" smtClean="0">
                <a:solidFill>
                  <a:srgbClr val="FF0000"/>
                </a:solidFill>
                <a:latin typeface="Times New Roman" pitchFamily="18" charset="0"/>
                <a:ea typeface="Calibri" pitchFamily="34" charset="0"/>
                <a:cs typeface="Times New Roman" pitchFamily="18" charset="0"/>
              </a:rPr>
              <a:t>fosse océanique</a:t>
            </a:r>
            <a:r>
              <a:rPr lang="fr-FR" sz="3600" dirty="0" smtClean="0">
                <a:solidFill>
                  <a:srgbClr val="000000"/>
                </a:solidFill>
                <a:latin typeface="Times New Roman" pitchFamily="18" charset="0"/>
                <a:ea typeface="Calibri" pitchFamily="34" charset="0"/>
                <a:cs typeface="Times New Roman" pitchFamily="18" charset="0"/>
              </a:rPr>
              <a:t>.</a:t>
            </a:r>
          </a:p>
          <a:p>
            <a:pPr lvl="0" algn="ctr">
              <a:buFont typeface="Wingdings" pitchFamily="2" charset="2"/>
              <a:buChar char="ü"/>
            </a:pPr>
            <a:r>
              <a:rPr lang="fr-FR" sz="3600" dirty="0" smtClean="0">
                <a:solidFill>
                  <a:srgbClr val="000000"/>
                </a:solidFill>
                <a:latin typeface="Times New Roman" pitchFamily="18" charset="0"/>
                <a:ea typeface="Calibri" pitchFamily="34" charset="0"/>
                <a:cs typeface="Times New Roman" pitchFamily="18" charset="0"/>
              </a:rPr>
              <a:t> des </a:t>
            </a:r>
            <a:r>
              <a:rPr lang="fr-FR" sz="3600" b="1" dirty="0" smtClean="0">
                <a:solidFill>
                  <a:srgbClr val="FF0000"/>
                </a:solidFill>
                <a:latin typeface="Times New Roman" pitchFamily="18" charset="0"/>
                <a:ea typeface="Calibri" pitchFamily="34" charset="0"/>
                <a:cs typeface="Times New Roman" pitchFamily="18" charset="0"/>
              </a:rPr>
              <a:t>roches magmatiques typiques</a:t>
            </a:r>
            <a:r>
              <a:rPr lang="fr-FR" sz="3600" dirty="0" smtClean="0">
                <a:solidFill>
                  <a:srgbClr val="000000"/>
                </a:solidFill>
                <a:latin typeface="Times New Roman" pitchFamily="18" charset="0"/>
                <a:ea typeface="Calibri" pitchFamily="34" charset="0"/>
                <a:cs typeface="Times New Roman" pitchFamily="18" charset="0"/>
              </a:rPr>
              <a:t> : </a:t>
            </a:r>
          </a:p>
          <a:p>
            <a:pPr lvl="0" algn="ctr">
              <a:buFont typeface="Wingdings" pitchFamily="2" charset="2"/>
              <a:buChar char="§"/>
            </a:pPr>
            <a:r>
              <a:rPr lang="fr-FR" sz="3600" dirty="0" smtClean="0">
                <a:solidFill>
                  <a:srgbClr val="000000"/>
                </a:solidFill>
                <a:latin typeface="Times New Roman" pitchFamily="18" charset="0"/>
                <a:ea typeface="Calibri" pitchFamily="34" charset="0"/>
                <a:cs typeface="Times New Roman" pitchFamily="18" charset="0"/>
              </a:rPr>
              <a:t> </a:t>
            </a:r>
            <a:r>
              <a:rPr lang="fr-FR" sz="3600" b="1" dirty="0" smtClean="0">
                <a:solidFill>
                  <a:srgbClr val="C00000"/>
                </a:solidFill>
                <a:latin typeface="Times New Roman" pitchFamily="18" charset="0"/>
                <a:ea typeface="Calibri" pitchFamily="34" charset="0"/>
                <a:cs typeface="Times New Roman" pitchFamily="18" charset="0"/>
              </a:rPr>
              <a:t>Andésite</a:t>
            </a:r>
            <a:r>
              <a:rPr lang="fr-FR" sz="3600" dirty="0" smtClean="0">
                <a:solidFill>
                  <a:srgbClr val="000000"/>
                </a:solidFill>
                <a:latin typeface="Times New Roman" pitchFamily="18" charset="0"/>
                <a:ea typeface="Calibri" pitchFamily="34" charset="0"/>
                <a:cs typeface="Times New Roman" pitchFamily="18" charset="0"/>
              </a:rPr>
              <a:t> : roche volcanique associée à un volcanisme fortement explosif.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down)">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down)">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down)">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wipe(down)">
                                      <p:cBhvr>
                                        <p:cTn id="2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4"/>
          <p:cNvSpPr txBox="1">
            <a:spLocks noChangeArrowheads="1"/>
          </p:cNvSpPr>
          <p:nvPr/>
        </p:nvSpPr>
        <p:spPr bwMode="auto">
          <a:xfrm>
            <a:off x="0" y="0"/>
            <a:ext cx="9144000" cy="7294305"/>
          </a:xfrm>
          <a:prstGeom prst="rect">
            <a:avLst/>
          </a:prstGeom>
          <a:noFill/>
          <a:ln w="9525">
            <a:noFill/>
            <a:miter lim="800000"/>
            <a:headEnd/>
            <a:tailEnd/>
          </a:ln>
        </p:spPr>
        <p:txBody>
          <a:bodyPr wrap="square">
            <a:spAutoFit/>
          </a:bodyPr>
          <a:lstStyle/>
          <a:p>
            <a:r>
              <a:rPr lang="fr-FR" sz="3600" dirty="0" smtClean="0">
                <a:solidFill>
                  <a:srgbClr val="000000"/>
                </a:solidFill>
                <a:latin typeface="Times New Roman" pitchFamily="18" charset="0"/>
                <a:ea typeface="Calibri" pitchFamily="34" charset="0"/>
                <a:cs typeface="Times New Roman" pitchFamily="18" charset="0"/>
              </a:rPr>
              <a:t>A d’autre endroits, des roches </a:t>
            </a:r>
            <a:r>
              <a:rPr lang="fr-FR" sz="3600" b="1" dirty="0" smtClean="0">
                <a:solidFill>
                  <a:srgbClr val="C00000"/>
                </a:solidFill>
                <a:latin typeface="Times New Roman" pitchFamily="18" charset="0"/>
                <a:ea typeface="Calibri" pitchFamily="34" charset="0"/>
                <a:cs typeface="Times New Roman" pitchFamily="18" charset="0"/>
              </a:rPr>
              <a:t>plutoniques</a:t>
            </a:r>
            <a:r>
              <a:rPr lang="fr-FR" sz="3600" dirty="0" smtClean="0">
                <a:solidFill>
                  <a:srgbClr val="000000"/>
                </a:solidFill>
                <a:latin typeface="Times New Roman" pitchFamily="18" charset="0"/>
                <a:ea typeface="Calibri" pitchFamily="34" charset="0"/>
                <a:cs typeface="Times New Roman" pitchFamily="18" charset="0"/>
              </a:rPr>
              <a:t> : </a:t>
            </a:r>
            <a:r>
              <a:rPr lang="fr-FR" sz="3600" b="1" dirty="0" smtClean="0">
                <a:solidFill>
                  <a:srgbClr val="C00000"/>
                </a:solidFill>
                <a:latin typeface="Times New Roman" pitchFamily="18" charset="0"/>
                <a:ea typeface="Calibri" pitchFamily="34" charset="0"/>
                <a:cs typeface="Times New Roman" pitchFamily="18" charset="0"/>
              </a:rPr>
              <a:t>granodiorites</a:t>
            </a:r>
            <a:r>
              <a:rPr lang="fr-FR" sz="3600" dirty="0" smtClean="0">
                <a:solidFill>
                  <a:srgbClr val="000000"/>
                </a:solidFill>
                <a:latin typeface="Times New Roman" pitchFamily="18" charset="0"/>
                <a:ea typeface="Calibri" pitchFamily="34" charset="0"/>
                <a:cs typeface="Times New Roman" pitchFamily="18" charset="0"/>
              </a:rPr>
              <a:t>.</a:t>
            </a:r>
            <a:endParaRPr lang="fr-FR" sz="3600" dirty="0" smtClean="0"/>
          </a:p>
          <a:p>
            <a:pPr algn="ctr"/>
            <a:r>
              <a:rPr lang="fr-FR" sz="3600" b="1" dirty="0" smtClean="0">
                <a:solidFill>
                  <a:srgbClr val="C00000"/>
                </a:solidFill>
                <a:latin typeface="Times New Roman" pitchFamily="18" charset="0"/>
                <a:ea typeface="Calibri" pitchFamily="34" charset="0"/>
                <a:cs typeface="Times New Roman" pitchFamily="18" charset="0"/>
              </a:rPr>
              <a:t>2 / le prisme d’accrétion </a:t>
            </a:r>
            <a:r>
              <a:rPr lang="fr-FR" sz="3600" dirty="0" smtClean="0">
                <a:solidFill>
                  <a:srgbClr val="000000"/>
                </a:solidFill>
                <a:latin typeface="Times New Roman" pitchFamily="18" charset="0"/>
                <a:ea typeface="Calibri" pitchFamily="34" charset="0"/>
                <a:cs typeface="Times New Roman" pitchFamily="18" charset="0"/>
              </a:rPr>
              <a:t>est une structure géologique caractérisée par l’accumulation des terrains sédimentaires océaniques superficiels  (les radiolarites)  sous forme d’écailles et qui sont rabotés par la plaque chevauchante  du faite qu’ils  ne passent pas dans la subduction.</a:t>
            </a:r>
          </a:p>
          <a:p>
            <a:pPr algn="ctr"/>
            <a:endParaRPr lang="fr-FR" sz="3600" dirty="0" smtClean="0">
              <a:solidFill>
                <a:srgbClr val="000000"/>
              </a:solidFill>
              <a:latin typeface="Times New Roman" pitchFamily="18" charset="0"/>
              <a:ea typeface="Calibri" pitchFamily="34" charset="0"/>
              <a:cs typeface="Times New Roman" pitchFamily="18" charset="0"/>
            </a:endParaRPr>
          </a:p>
          <a:p>
            <a:pPr algn="ctr"/>
            <a:r>
              <a:rPr lang="fr-FR" sz="3600" b="1" dirty="0" smtClean="0">
                <a:solidFill>
                  <a:srgbClr val="0070C0"/>
                </a:solidFill>
                <a:latin typeface="Times New Roman" pitchFamily="18" charset="0"/>
                <a:cs typeface="Times New Roman" pitchFamily="18" charset="0"/>
              </a:rPr>
              <a:t>2 – 2 / Caractéristiques pétrographique des roches magmatiques associées aux chaînes de subduction:</a:t>
            </a:r>
          </a:p>
          <a:p>
            <a:pPr algn="ctr"/>
            <a:endParaRPr lang="fr-FR" sz="3600" dirty="0" smtClean="0">
              <a:solidFill>
                <a:srgbClr val="000000"/>
              </a:solidFill>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down)">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wipe(down)">
                                      <p:cBhvr>
                                        <p:cTn id="17"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D:\cours 2010\الجيولوجيا\Tecto\terr.gif"/>
          <p:cNvPicPr>
            <a:picLocks noChangeAspect="1" noChangeArrowheads="1" noCrop="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srcRect l="1930" t="67024" r="38235" b="6166"/>
          <a:stretch>
            <a:fillRect/>
          </a:stretch>
        </p:blipFill>
        <p:spPr bwMode="auto">
          <a:xfrm>
            <a:off x="0" y="3500438"/>
            <a:ext cx="9144000" cy="571504"/>
          </a:xfrm>
          <a:prstGeom prst="rect">
            <a:avLst/>
          </a:prstGeom>
          <a:noFill/>
          <a:ln w="9525">
            <a:noFill/>
            <a:miter lim="800000"/>
            <a:headEnd/>
            <a:tailEnd/>
          </a:ln>
        </p:spPr>
      </p:pic>
      <p:pic>
        <p:nvPicPr>
          <p:cNvPr id="208904" name="Picture 8" descr="Image associée"/>
          <p:cNvPicPr>
            <a:picLocks noChangeAspect="1" noChangeArrowheads="1"/>
          </p:cNvPicPr>
          <p:nvPr/>
        </p:nvPicPr>
        <p:blipFill>
          <a:blip r:embed="rId3" cstate="print"/>
          <a:srcRect/>
          <a:stretch>
            <a:fillRect/>
          </a:stretch>
        </p:blipFill>
        <p:spPr bwMode="auto">
          <a:xfrm>
            <a:off x="4500562" y="0"/>
            <a:ext cx="4643438" cy="3371851"/>
          </a:xfrm>
          <a:prstGeom prst="rect">
            <a:avLst/>
          </a:prstGeom>
          <a:noFill/>
        </p:spPr>
      </p:pic>
      <p:pic>
        <p:nvPicPr>
          <p:cNvPr id="208906" name="Picture 10" descr="Image associée"/>
          <p:cNvPicPr>
            <a:picLocks noChangeAspect="1" noChangeArrowheads="1"/>
          </p:cNvPicPr>
          <p:nvPr/>
        </p:nvPicPr>
        <p:blipFill>
          <a:blip r:embed="rId4" cstate="print"/>
          <a:srcRect/>
          <a:stretch>
            <a:fillRect/>
          </a:stretch>
        </p:blipFill>
        <p:spPr bwMode="auto">
          <a:xfrm>
            <a:off x="0" y="0"/>
            <a:ext cx="4524375" cy="3371851"/>
          </a:xfrm>
          <a:prstGeom prst="rect">
            <a:avLst/>
          </a:prstGeom>
          <a:noFill/>
        </p:spPr>
      </p:pic>
      <p:pic>
        <p:nvPicPr>
          <p:cNvPr id="9" name="Image 8"/>
          <p:cNvPicPr/>
          <p:nvPr/>
        </p:nvPicPr>
        <p:blipFill>
          <a:blip r:embed="rId2" cstate="print"/>
          <a:srcRect l="63236" t="4406" r="2353" b="9681"/>
          <a:stretch>
            <a:fillRect/>
          </a:stretch>
        </p:blipFill>
        <p:spPr bwMode="auto">
          <a:xfrm>
            <a:off x="3643306" y="4214818"/>
            <a:ext cx="5500694" cy="2643182"/>
          </a:xfrm>
          <a:prstGeom prst="rect">
            <a:avLst/>
          </a:prstGeom>
          <a:noFill/>
          <a:ln w="9525">
            <a:noFill/>
            <a:miter lim="800000"/>
            <a:headEnd/>
            <a:tailEnd/>
          </a:ln>
        </p:spPr>
      </p:pic>
      <p:sp>
        <p:nvSpPr>
          <p:cNvPr id="10" name="Text Box 14"/>
          <p:cNvSpPr txBox="1">
            <a:spLocks noChangeArrowheads="1"/>
          </p:cNvSpPr>
          <p:nvPr/>
        </p:nvSpPr>
        <p:spPr bwMode="auto">
          <a:xfrm>
            <a:off x="7929586" y="1500174"/>
            <a:ext cx="642942" cy="400110"/>
          </a:xfrm>
          <a:prstGeom prst="rect">
            <a:avLst/>
          </a:prstGeom>
          <a:noFill/>
          <a:ln w="9525">
            <a:noFill/>
            <a:miter lim="800000"/>
            <a:headEnd/>
            <a:tailEnd/>
          </a:ln>
        </p:spPr>
        <p:txBody>
          <a:bodyPr wrap="square">
            <a:spAutoFit/>
          </a:bodyPr>
          <a:lstStyle/>
          <a:p>
            <a:pPr algn="ctr"/>
            <a:r>
              <a:rPr lang="fr-FR" sz="2000" dirty="0" smtClean="0">
                <a:solidFill>
                  <a:schemeClr val="bg1"/>
                </a:solidFill>
                <a:latin typeface="Times New Roman" pitchFamily="18" charset="0"/>
                <a:ea typeface="Calibri" pitchFamily="34" charset="0"/>
                <a:cs typeface="Times New Roman" pitchFamily="18" charset="0"/>
              </a:rPr>
              <a:t>V</a:t>
            </a:r>
            <a:endParaRPr lang="fr-FR" sz="3600" dirty="0" smtClean="0">
              <a:solidFill>
                <a:schemeClr val="bg1"/>
              </a:solidFill>
              <a:latin typeface="Times New Roman" pitchFamily="18" charset="0"/>
              <a:ea typeface="Calibri" pitchFamily="34" charset="0"/>
              <a:cs typeface="Times New Roman" pitchFamily="18" charset="0"/>
            </a:endParaRPr>
          </a:p>
        </p:txBody>
      </p:sp>
      <p:sp>
        <p:nvSpPr>
          <p:cNvPr id="11" name="Text Box 14"/>
          <p:cNvSpPr txBox="1">
            <a:spLocks noChangeArrowheads="1"/>
          </p:cNvSpPr>
          <p:nvPr/>
        </p:nvSpPr>
        <p:spPr bwMode="auto">
          <a:xfrm>
            <a:off x="6154653" y="972738"/>
            <a:ext cx="642942" cy="400110"/>
          </a:xfrm>
          <a:prstGeom prst="rect">
            <a:avLst/>
          </a:prstGeom>
          <a:noFill/>
          <a:ln w="9525">
            <a:noFill/>
            <a:miter lim="800000"/>
            <a:headEnd/>
            <a:tailEnd/>
          </a:ln>
        </p:spPr>
        <p:txBody>
          <a:bodyPr wrap="square">
            <a:spAutoFit/>
          </a:bodyPr>
          <a:lstStyle/>
          <a:p>
            <a:pPr algn="ctr"/>
            <a:r>
              <a:rPr lang="fr-FR" sz="2000" dirty="0" smtClean="0">
                <a:solidFill>
                  <a:srgbClr val="000000"/>
                </a:solidFill>
                <a:latin typeface="Times New Roman" pitchFamily="18" charset="0"/>
                <a:ea typeface="Calibri" pitchFamily="34" charset="0"/>
                <a:cs typeface="Times New Roman" pitchFamily="18" charset="0"/>
              </a:rPr>
              <a:t>Am</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4"/>
          <p:cNvSpPr txBox="1">
            <a:spLocks noChangeArrowheads="1"/>
          </p:cNvSpPr>
          <p:nvPr/>
        </p:nvSpPr>
        <p:spPr bwMode="auto">
          <a:xfrm>
            <a:off x="0" y="0"/>
            <a:ext cx="9144000" cy="6186309"/>
          </a:xfrm>
          <a:prstGeom prst="rect">
            <a:avLst/>
          </a:prstGeom>
          <a:noFill/>
          <a:ln w="9525">
            <a:noFill/>
            <a:miter lim="800000"/>
            <a:headEnd/>
            <a:tailEnd/>
          </a:ln>
        </p:spPr>
        <p:txBody>
          <a:bodyPr wrap="square">
            <a:spAutoFit/>
          </a:bodyPr>
          <a:lstStyle/>
          <a:p>
            <a:pPr lvl="0" algn="ctr"/>
            <a:r>
              <a:rPr lang="fr-FR" sz="3600" dirty="0" smtClean="0">
                <a:solidFill>
                  <a:srgbClr val="000000"/>
                </a:solidFill>
                <a:latin typeface="Times New Roman" pitchFamily="18" charset="0"/>
                <a:ea typeface="Calibri" pitchFamily="34" charset="0"/>
                <a:cs typeface="Times New Roman" pitchFamily="18" charset="0"/>
              </a:rPr>
              <a:t>1 / </a:t>
            </a:r>
            <a:r>
              <a:rPr lang="fr-FR" sz="3600" b="1" dirty="0" smtClean="0">
                <a:solidFill>
                  <a:srgbClr val="000000"/>
                </a:solidFill>
                <a:latin typeface="Times New Roman" pitchFamily="18" charset="0"/>
                <a:ea typeface="Calibri" pitchFamily="34" charset="0"/>
                <a:cs typeface="Times New Roman" pitchFamily="18" charset="0"/>
              </a:rPr>
              <a:t>la </a:t>
            </a:r>
            <a:r>
              <a:rPr lang="fr-FR" sz="3600" b="1" dirty="0" smtClean="0">
                <a:solidFill>
                  <a:srgbClr val="FF0000"/>
                </a:solidFill>
                <a:latin typeface="Times New Roman" pitchFamily="18" charset="0"/>
                <a:ea typeface="Calibri" pitchFamily="34" charset="0"/>
                <a:cs typeface="Times New Roman" pitchFamily="18" charset="0"/>
              </a:rPr>
              <a:t>granodiorite</a:t>
            </a:r>
            <a:r>
              <a:rPr lang="fr-FR" sz="3600" dirty="0" smtClean="0">
                <a:solidFill>
                  <a:srgbClr val="000000"/>
                </a:solidFill>
                <a:latin typeface="Times New Roman" pitchFamily="18" charset="0"/>
                <a:ea typeface="Calibri" pitchFamily="34" charset="0"/>
                <a:cs typeface="Times New Roman" pitchFamily="18" charset="0"/>
              </a:rPr>
              <a:t> : roche magmatique form</a:t>
            </a:r>
            <a:r>
              <a:rPr lang="fr-FR" sz="3600" dirty="0" smtClean="0">
                <a:solidFill>
                  <a:srgbClr val="000000"/>
                </a:solidFill>
                <a:latin typeface="Calibri"/>
                <a:ea typeface="Calibri" pitchFamily="34" charset="0"/>
                <a:cs typeface="Times New Roman" pitchFamily="18" charset="0"/>
              </a:rPr>
              <a:t>é</a:t>
            </a:r>
            <a:r>
              <a:rPr lang="fr-FR" sz="3600" dirty="0" smtClean="0">
                <a:solidFill>
                  <a:srgbClr val="000000"/>
                </a:solidFill>
                <a:latin typeface="Times New Roman" pitchFamily="18" charset="0"/>
                <a:ea typeface="Calibri" pitchFamily="34" charset="0"/>
                <a:cs typeface="Times New Roman" pitchFamily="18" charset="0"/>
              </a:rPr>
              <a:t>e de gros cristaux (amphibole, quartz et biotite) soud</a:t>
            </a:r>
            <a:r>
              <a:rPr lang="fr-FR" sz="3600" dirty="0" smtClean="0">
                <a:solidFill>
                  <a:srgbClr val="000000"/>
                </a:solidFill>
                <a:latin typeface="Calibri"/>
                <a:ea typeface="Calibri" pitchFamily="34" charset="0"/>
                <a:cs typeface="Times New Roman" pitchFamily="18" charset="0"/>
              </a:rPr>
              <a:t>é</a:t>
            </a:r>
            <a:r>
              <a:rPr lang="fr-FR" sz="3600" dirty="0" smtClean="0">
                <a:solidFill>
                  <a:srgbClr val="000000"/>
                </a:solidFill>
                <a:latin typeface="Times New Roman" pitchFamily="18" charset="0"/>
                <a:ea typeface="Calibri" pitchFamily="34" charset="0"/>
                <a:cs typeface="Times New Roman" pitchFamily="18" charset="0"/>
              </a:rPr>
              <a:t>s avec absence du verre donc enti</a:t>
            </a:r>
            <a:r>
              <a:rPr lang="fr-FR" sz="3600" dirty="0" smtClean="0">
                <a:solidFill>
                  <a:srgbClr val="000000"/>
                </a:solidFill>
                <a:latin typeface="Calibri"/>
                <a:ea typeface="Calibri" pitchFamily="34" charset="0"/>
                <a:cs typeface="Times New Roman" pitchFamily="18" charset="0"/>
              </a:rPr>
              <a:t>è</a:t>
            </a:r>
            <a:r>
              <a:rPr lang="fr-FR" sz="3600" dirty="0" smtClean="0">
                <a:solidFill>
                  <a:srgbClr val="000000"/>
                </a:solidFill>
                <a:latin typeface="Times New Roman" pitchFamily="18" charset="0"/>
                <a:ea typeface="Calibri" pitchFamily="34" charset="0"/>
                <a:cs typeface="Times New Roman" pitchFamily="18" charset="0"/>
              </a:rPr>
              <a:t>rement  cristallis</a:t>
            </a:r>
            <a:r>
              <a:rPr lang="fr-FR" sz="3600" dirty="0" smtClean="0">
                <a:solidFill>
                  <a:srgbClr val="000000"/>
                </a:solidFill>
                <a:latin typeface="Calibri"/>
                <a:ea typeface="Calibri" pitchFamily="34" charset="0"/>
                <a:cs typeface="Times New Roman" pitchFamily="18" charset="0"/>
              </a:rPr>
              <a:t>é</a:t>
            </a:r>
            <a:r>
              <a:rPr lang="fr-FR" sz="3600" dirty="0" smtClean="0">
                <a:solidFill>
                  <a:srgbClr val="000000"/>
                </a:solidFill>
                <a:latin typeface="Times New Roman" pitchFamily="18" charset="0"/>
                <a:ea typeface="Calibri" pitchFamily="34" charset="0"/>
                <a:cs typeface="Times New Roman" pitchFamily="18" charset="0"/>
              </a:rPr>
              <a:t>e on parle de structure </a:t>
            </a:r>
            <a:r>
              <a:rPr lang="fr-FR" sz="3600" b="1" dirty="0" smtClean="0">
                <a:solidFill>
                  <a:srgbClr val="FF0000"/>
                </a:solidFill>
                <a:latin typeface="Times New Roman" pitchFamily="18" charset="0"/>
                <a:ea typeface="Calibri" pitchFamily="34" charset="0"/>
                <a:cs typeface="Times New Roman" pitchFamily="18" charset="0"/>
              </a:rPr>
              <a:t>grenue</a:t>
            </a:r>
            <a:r>
              <a:rPr lang="fr-FR" sz="3600" dirty="0" smtClean="0">
                <a:solidFill>
                  <a:srgbClr val="000000"/>
                </a:solidFill>
                <a:latin typeface="Times New Roman" pitchFamily="18" charset="0"/>
                <a:ea typeface="Calibri" pitchFamily="34" charset="0"/>
                <a:cs typeface="Times New Roman" pitchFamily="18" charset="0"/>
              </a:rPr>
              <a:t>.</a:t>
            </a:r>
            <a:endParaRPr lang="fr-FR" sz="1600" dirty="0" smtClean="0">
              <a:latin typeface="Arial" pitchFamily="34" charset="0"/>
              <a:cs typeface="Arial" pitchFamily="34" charset="0"/>
            </a:endParaRPr>
          </a:p>
          <a:p>
            <a:pPr lvl="0" eaLnBrk="0" hangingPunct="0"/>
            <a:endParaRPr lang="fr-FR" sz="3600" dirty="0" smtClean="0">
              <a:solidFill>
                <a:srgbClr val="000000"/>
              </a:solidFill>
              <a:latin typeface="Times New Roman" pitchFamily="18" charset="0"/>
              <a:ea typeface="Calibri" pitchFamily="34" charset="0"/>
              <a:cs typeface="Times New Roman" pitchFamily="18" charset="0"/>
            </a:endParaRPr>
          </a:p>
          <a:p>
            <a:pPr lvl="0" algn="ctr" eaLnBrk="0" hangingPunct="0"/>
            <a:r>
              <a:rPr lang="fr-FR" sz="3600" dirty="0" smtClean="0">
                <a:solidFill>
                  <a:srgbClr val="000000"/>
                </a:solidFill>
                <a:latin typeface="Times New Roman" pitchFamily="18" charset="0"/>
                <a:ea typeface="Calibri" pitchFamily="34" charset="0"/>
                <a:cs typeface="Times New Roman" pitchFamily="18" charset="0"/>
              </a:rPr>
              <a:t>- </a:t>
            </a:r>
            <a:r>
              <a:rPr lang="fr-FR" sz="3600" b="1" dirty="0" smtClean="0">
                <a:solidFill>
                  <a:srgbClr val="FF0000"/>
                </a:solidFill>
                <a:latin typeface="Times New Roman" pitchFamily="18" charset="0"/>
                <a:ea typeface="Calibri" pitchFamily="34" charset="0"/>
                <a:cs typeface="Times New Roman" pitchFamily="18" charset="0"/>
              </a:rPr>
              <a:t>l</a:t>
            </a:r>
            <a:r>
              <a:rPr lang="fr-FR" sz="3600" b="1" dirty="0" smtClean="0">
                <a:solidFill>
                  <a:srgbClr val="FF0000"/>
                </a:solidFill>
                <a:latin typeface="Calibri"/>
                <a:ea typeface="Calibri" pitchFamily="34" charset="0"/>
                <a:cs typeface="Times New Roman" pitchFamily="18" charset="0"/>
              </a:rPr>
              <a:t>’</a:t>
            </a:r>
            <a:r>
              <a:rPr lang="fr-FR" sz="3600" b="1" dirty="0" smtClean="0">
                <a:solidFill>
                  <a:srgbClr val="FF0000"/>
                </a:solidFill>
                <a:latin typeface="Times New Roman" pitchFamily="18" charset="0"/>
                <a:ea typeface="Calibri" pitchFamily="34" charset="0"/>
                <a:cs typeface="Times New Roman" pitchFamily="18" charset="0"/>
              </a:rPr>
              <a:t>And</a:t>
            </a:r>
            <a:r>
              <a:rPr lang="fr-FR" sz="3600" b="1" dirty="0" smtClean="0">
                <a:solidFill>
                  <a:srgbClr val="FF0000"/>
                </a:solidFill>
                <a:latin typeface="Calibri"/>
                <a:ea typeface="Calibri" pitchFamily="34" charset="0"/>
                <a:cs typeface="Times New Roman" pitchFamily="18" charset="0"/>
              </a:rPr>
              <a:t>é</a:t>
            </a:r>
            <a:r>
              <a:rPr lang="fr-FR" sz="3600" b="1" dirty="0" smtClean="0">
                <a:solidFill>
                  <a:srgbClr val="FF0000"/>
                </a:solidFill>
                <a:latin typeface="Times New Roman" pitchFamily="18" charset="0"/>
                <a:ea typeface="Calibri" pitchFamily="34" charset="0"/>
                <a:cs typeface="Times New Roman" pitchFamily="18" charset="0"/>
              </a:rPr>
              <a:t>site</a:t>
            </a:r>
            <a:r>
              <a:rPr lang="fr-FR" sz="3600" dirty="0" smtClean="0">
                <a:solidFill>
                  <a:srgbClr val="000000"/>
                </a:solidFill>
                <a:latin typeface="Times New Roman" pitchFamily="18" charset="0"/>
                <a:ea typeface="Calibri" pitchFamily="34" charset="0"/>
                <a:cs typeface="Times New Roman" pitchFamily="18" charset="0"/>
              </a:rPr>
              <a:t> : roche magmatique qui pr</a:t>
            </a:r>
            <a:r>
              <a:rPr lang="fr-FR" sz="3600" dirty="0" smtClean="0">
                <a:solidFill>
                  <a:srgbClr val="000000"/>
                </a:solidFill>
                <a:latin typeface="Calibri"/>
                <a:ea typeface="Calibri" pitchFamily="34" charset="0"/>
                <a:cs typeface="Times New Roman" pitchFamily="18" charset="0"/>
              </a:rPr>
              <a:t>é</a:t>
            </a:r>
            <a:r>
              <a:rPr lang="fr-FR" sz="3600" dirty="0" smtClean="0">
                <a:solidFill>
                  <a:srgbClr val="000000"/>
                </a:solidFill>
                <a:latin typeface="Times New Roman" pitchFamily="18" charset="0"/>
                <a:ea typeface="Calibri" pitchFamily="34" charset="0"/>
                <a:cs typeface="Times New Roman" pitchFamily="18" charset="0"/>
              </a:rPr>
              <a:t>sente des ph</a:t>
            </a:r>
            <a:r>
              <a:rPr lang="fr-FR" sz="3600" dirty="0" smtClean="0">
                <a:solidFill>
                  <a:srgbClr val="000000"/>
                </a:solidFill>
                <a:latin typeface="Calibri"/>
                <a:ea typeface="Calibri" pitchFamily="34" charset="0"/>
                <a:cs typeface="Times New Roman" pitchFamily="18" charset="0"/>
              </a:rPr>
              <a:t>é</a:t>
            </a:r>
            <a:r>
              <a:rPr lang="fr-FR" sz="3600" dirty="0" smtClean="0">
                <a:solidFill>
                  <a:srgbClr val="000000"/>
                </a:solidFill>
                <a:latin typeface="Times New Roman" pitchFamily="18" charset="0"/>
                <a:ea typeface="Calibri" pitchFamily="34" charset="0"/>
                <a:cs typeface="Times New Roman" pitchFamily="18" charset="0"/>
              </a:rPr>
              <a:t>nocristaux (cristaux de grande taille), des microlites  (cristaux  de  petite taille) et une pate vitreuse non cristallis</a:t>
            </a:r>
            <a:r>
              <a:rPr lang="fr-FR" sz="3600" dirty="0" smtClean="0">
                <a:solidFill>
                  <a:srgbClr val="000000"/>
                </a:solidFill>
                <a:latin typeface="Calibri"/>
                <a:ea typeface="Calibri" pitchFamily="34" charset="0"/>
                <a:cs typeface="Times New Roman" pitchFamily="18" charset="0"/>
              </a:rPr>
              <a:t>é</a:t>
            </a:r>
            <a:r>
              <a:rPr lang="fr-FR" sz="3600" dirty="0" smtClean="0">
                <a:solidFill>
                  <a:srgbClr val="000000"/>
                </a:solidFill>
                <a:latin typeface="Times New Roman" pitchFamily="18" charset="0"/>
                <a:ea typeface="Calibri" pitchFamily="34" charset="0"/>
                <a:cs typeface="Times New Roman" pitchFamily="18" charset="0"/>
              </a:rPr>
              <a:t>e on parle de structure </a:t>
            </a:r>
            <a:r>
              <a:rPr lang="fr-FR" sz="3600" b="1" dirty="0" smtClean="0">
                <a:solidFill>
                  <a:srgbClr val="FF0000"/>
                </a:solidFill>
                <a:latin typeface="Times New Roman" pitchFamily="18" charset="0"/>
                <a:ea typeface="Calibri" pitchFamily="34" charset="0"/>
                <a:cs typeface="Times New Roman" pitchFamily="18" charset="0"/>
              </a:rPr>
              <a:t>microlitique</a:t>
            </a:r>
            <a:r>
              <a:rPr lang="fr-FR" sz="3600" dirty="0" smtClean="0">
                <a:solidFill>
                  <a:srgbClr val="000000"/>
                </a:solidFill>
                <a:latin typeface="Times New Roman" pitchFamily="18" charset="0"/>
                <a:ea typeface="Calibri" pitchFamily="34" charset="0"/>
                <a:cs typeface="Times New Roman" pitchFamily="18" charset="0"/>
              </a:rPr>
              <a:t>.</a:t>
            </a:r>
            <a:endParaRPr lang="fr-FR" sz="4400" dirty="0" smtClean="0">
              <a:latin typeface="Arial" pitchFamily="34" charset="0"/>
              <a:cs typeface="Arial" pitchFamily="34" charset="0"/>
            </a:endParaRPr>
          </a:p>
          <a:p>
            <a:pPr algn="ctr"/>
            <a:endParaRPr lang="fr-FR" sz="3600" dirty="0" smtClean="0">
              <a:solidFill>
                <a:srgbClr val="000000"/>
              </a:solidFill>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wipe(down)">
                                      <p:cBhvr>
                                        <p:cTn id="1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4"/>
          <p:cNvSpPr txBox="1">
            <a:spLocks noChangeArrowheads="1"/>
          </p:cNvSpPr>
          <p:nvPr/>
        </p:nvSpPr>
        <p:spPr bwMode="auto">
          <a:xfrm>
            <a:off x="0" y="0"/>
            <a:ext cx="9144000" cy="4524315"/>
          </a:xfrm>
          <a:prstGeom prst="rect">
            <a:avLst/>
          </a:prstGeom>
          <a:noFill/>
          <a:ln w="9525">
            <a:noFill/>
            <a:miter lim="800000"/>
            <a:headEnd/>
            <a:tailEnd/>
          </a:ln>
        </p:spPr>
        <p:txBody>
          <a:bodyPr wrap="square">
            <a:spAutoFit/>
          </a:bodyPr>
          <a:lstStyle/>
          <a:p>
            <a:pPr algn="ctr"/>
            <a:r>
              <a:rPr lang="fr-FR" sz="3600" b="1" dirty="0" smtClean="0">
                <a:solidFill>
                  <a:srgbClr val="000000"/>
                </a:solidFill>
                <a:latin typeface="Times New Roman" pitchFamily="18" charset="0"/>
                <a:ea typeface="Calibri" pitchFamily="34" charset="0"/>
                <a:cs typeface="Times New Roman" pitchFamily="18" charset="0"/>
              </a:rPr>
              <a:t>2- le </a:t>
            </a:r>
            <a:r>
              <a:rPr lang="fr-FR" sz="3600" b="1" dirty="0" smtClean="0">
                <a:solidFill>
                  <a:srgbClr val="FF0000"/>
                </a:solidFill>
                <a:latin typeface="Times New Roman" pitchFamily="18" charset="0"/>
                <a:ea typeface="Calibri" pitchFamily="34" charset="0"/>
                <a:cs typeface="Times New Roman" pitchFamily="18" charset="0"/>
              </a:rPr>
              <a:t>granodiorite</a:t>
            </a:r>
            <a:r>
              <a:rPr lang="fr-FR" sz="3600" b="1" dirty="0" smtClean="0">
                <a:solidFill>
                  <a:srgbClr val="000000"/>
                </a:solidFill>
                <a:latin typeface="Times New Roman" pitchFamily="18" charset="0"/>
                <a:ea typeface="Calibri" pitchFamily="34" charset="0"/>
                <a:cs typeface="Times New Roman" pitchFamily="18" charset="0"/>
              </a:rPr>
              <a:t> : </a:t>
            </a:r>
          </a:p>
          <a:p>
            <a:pPr algn="ctr"/>
            <a:r>
              <a:rPr lang="fr-FR" sz="3600" dirty="0" smtClean="0">
                <a:solidFill>
                  <a:srgbClr val="000000"/>
                </a:solidFill>
                <a:latin typeface="Times New Roman" pitchFamily="18" charset="0"/>
                <a:ea typeface="Calibri" pitchFamily="34" charset="0"/>
                <a:cs typeface="Times New Roman" pitchFamily="18" charset="0"/>
              </a:rPr>
              <a:t>L'absence de verre et de microlites, la pr</a:t>
            </a:r>
            <a:r>
              <a:rPr lang="fr-FR" sz="3600" dirty="0" smtClean="0">
                <a:solidFill>
                  <a:srgbClr val="000000"/>
                </a:solidFill>
                <a:latin typeface="Calibri"/>
                <a:ea typeface="Calibri" pitchFamily="34" charset="0"/>
                <a:cs typeface="Times New Roman" pitchFamily="18" charset="0"/>
              </a:rPr>
              <a:t>é</a:t>
            </a:r>
            <a:r>
              <a:rPr lang="fr-FR" sz="3600" dirty="0" smtClean="0">
                <a:solidFill>
                  <a:srgbClr val="000000"/>
                </a:solidFill>
                <a:latin typeface="Times New Roman" pitchFamily="18" charset="0"/>
                <a:ea typeface="Calibri" pitchFamily="34" charset="0"/>
                <a:cs typeface="Times New Roman" pitchFamily="18" charset="0"/>
              </a:rPr>
              <a:t>sence de min</a:t>
            </a:r>
            <a:r>
              <a:rPr lang="fr-FR" sz="3600" dirty="0" smtClean="0">
                <a:solidFill>
                  <a:srgbClr val="000000"/>
                </a:solidFill>
                <a:latin typeface="Calibri"/>
                <a:ea typeface="Calibri" pitchFamily="34" charset="0"/>
                <a:cs typeface="Times New Roman" pitchFamily="18" charset="0"/>
              </a:rPr>
              <a:t>é</a:t>
            </a:r>
            <a:r>
              <a:rPr lang="fr-FR" sz="3600" dirty="0" smtClean="0">
                <a:solidFill>
                  <a:srgbClr val="000000"/>
                </a:solidFill>
                <a:latin typeface="Times New Roman" pitchFamily="18" charset="0"/>
                <a:ea typeface="Calibri" pitchFamily="34" charset="0"/>
                <a:cs typeface="Times New Roman" pitchFamily="18" charset="0"/>
              </a:rPr>
              <a:t>raux cristallis</a:t>
            </a:r>
            <a:r>
              <a:rPr lang="fr-FR" sz="3600" dirty="0" smtClean="0">
                <a:solidFill>
                  <a:srgbClr val="000000"/>
                </a:solidFill>
                <a:latin typeface="Calibri"/>
                <a:ea typeface="Calibri" pitchFamily="34" charset="0"/>
                <a:cs typeface="Times New Roman" pitchFamily="18" charset="0"/>
              </a:rPr>
              <a:t>é</a:t>
            </a:r>
            <a:r>
              <a:rPr lang="fr-FR" sz="3600" dirty="0" smtClean="0">
                <a:solidFill>
                  <a:srgbClr val="000000"/>
                </a:solidFill>
                <a:latin typeface="Times New Roman" pitchFamily="18" charset="0"/>
                <a:ea typeface="Calibri" pitchFamily="34" charset="0"/>
                <a:cs typeface="Times New Roman" pitchFamily="18" charset="0"/>
              </a:rPr>
              <a:t>s sur la totalit</a:t>
            </a:r>
            <a:r>
              <a:rPr lang="fr-FR" sz="3600" dirty="0" smtClean="0">
                <a:solidFill>
                  <a:srgbClr val="000000"/>
                </a:solidFill>
                <a:latin typeface="Calibri"/>
                <a:ea typeface="Calibri" pitchFamily="34" charset="0"/>
                <a:cs typeface="Times New Roman" pitchFamily="18" charset="0"/>
              </a:rPr>
              <a:t>é</a:t>
            </a:r>
            <a:r>
              <a:rPr lang="fr-FR" sz="3600" dirty="0" smtClean="0">
                <a:solidFill>
                  <a:srgbClr val="000000"/>
                </a:solidFill>
                <a:latin typeface="Times New Roman" pitchFamily="18" charset="0"/>
                <a:ea typeface="Calibri" pitchFamily="34" charset="0"/>
                <a:cs typeface="Times New Roman" pitchFamily="18" charset="0"/>
              </a:rPr>
              <a:t> de la lame observ</a:t>
            </a:r>
            <a:r>
              <a:rPr lang="fr-FR" sz="3600" dirty="0" smtClean="0">
                <a:solidFill>
                  <a:srgbClr val="000000"/>
                </a:solidFill>
                <a:latin typeface="Calibri"/>
                <a:ea typeface="Calibri" pitchFamily="34" charset="0"/>
                <a:cs typeface="Times New Roman" pitchFamily="18" charset="0"/>
              </a:rPr>
              <a:t>é</a:t>
            </a:r>
            <a:r>
              <a:rPr lang="fr-FR" sz="3600" dirty="0" smtClean="0">
                <a:solidFill>
                  <a:srgbClr val="000000"/>
                </a:solidFill>
                <a:latin typeface="Times New Roman" pitchFamily="18" charset="0"/>
                <a:ea typeface="Calibri" pitchFamily="34" charset="0"/>
                <a:cs typeface="Times New Roman" pitchFamily="18" charset="0"/>
              </a:rPr>
              <a:t>e permet de d</a:t>
            </a:r>
            <a:r>
              <a:rPr lang="fr-FR" sz="3600" dirty="0" smtClean="0">
                <a:solidFill>
                  <a:srgbClr val="000000"/>
                </a:solidFill>
                <a:latin typeface="Calibri"/>
                <a:ea typeface="Calibri" pitchFamily="34" charset="0"/>
                <a:cs typeface="Times New Roman" pitchFamily="18" charset="0"/>
              </a:rPr>
              <a:t>é</a:t>
            </a:r>
            <a:r>
              <a:rPr lang="fr-FR" sz="3600" dirty="0" smtClean="0">
                <a:solidFill>
                  <a:srgbClr val="000000"/>
                </a:solidFill>
                <a:latin typeface="Times New Roman" pitchFamily="18" charset="0"/>
                <a:ea typeface="Calibri" pitchFamily="34" charset="0"/>
                <a:cs typeface="Times New Roman" pitchFamily="18" charset="0"/>
              </a:rPr>
              <a:t>duire que la granodiorite </a:t>
            </a:r>
          </a:p>
          <a:p>
            <a:pPr algn="ctr"/>
            <a:r>
              <a:rPr lang="fr-FR" sz="3600" dirty="0" smtClean="0">
                <a:solidFill>
                  <a:srgbClr val="000000"/>
                </a:solidFill>
                <a:latin typeface="Times New Roman" pitchFamily="18" charset="0"/>
                <a:ea typeface="Calibri" pitchFamily="34" charset="0"/>
                <a:cs typeface="Times New Roman" pitchFamily="18" charset="0"/>
              </a:rPr>
              <a:t>a une structure </a:t>
            </a:r>
            <a:r>
              <a:rPr lang="fr-FR" sz="3600" b="1" dirty="0" smtClean="0">
                <a:solidFill>
                  <a:srgbClr val="FF0000"/>
                </a:solidFill>
                <a:latin typeface="Times New Roman" pitchFamily="18" charset="0"/>
                <a:ea typeface="Calibri" pitchFamily="34" charset="0"/>
                <a:cs typeface="Times New Roman" pitchFamily="18" charset="0"/>
              </a:rPr>
              <a:t>grenue</a:t>
            </a:r>
            <a:r>
              <a:rPr lang="fr-FR" sz="3600" dirty="0" smtClean="0">
                <a:solidFill>
                  <a:srgbClr val="000000"/>
                </a:solidFill>
                <a:latin typeface="Times New Roman" pitchFamily="18" charset="0"/>
                <a:ea typeface="Calibri" pitchFamily="34" charset="0"/>
                <a:cs typeface="Times New Roman" pitchFamily="18" charset="0"/>
              </a:rPr>
              <a:t>. </a:t>
            </a:r>
          </a:p>
          <a:p>
            <a:pPr algn="ctr"/>
            <a:r>
              <a:rPr lang="fr-FR" sz="3600" dirty="0" smtClean="0">
                <a:solidFill>
                  <a:srgbClr val="000000"/>
                </a:solidFill>
                <a:latin typeface="Times New Roman" pitchFamily="18" charset="0"/>
                <a:ea typeface="Calibri" pitchFamily="34" charset="0"/>
                <a:cs typeface="Times New Roman" pitchFamily="18" charset="0"/>
              </a:rPr>
              <a:t>Elle s'est form</a:t>
            </a:r>
            <a:r>
              <a:rPr lang="fr-FR" sz="3600" dirty="0" smtClean="0">
                <a:solidFill>
                  <a:srgbClr val="000000"/>
                </a:solidFill>
                <a:latin typeface="Calibri"/>
                <a:ea typeface="Calibri" pitchFamily="34" charset="0"/>
                <a:cs typeface="Times New Roman" pitchFamily="18" charset="0"/>
              </a:rPr>
              <a:t>é</a:t>
            </a:r>
            <a:r>
              <a:rPr lang="fr-FR" sz="3600" dirty="0" smtClean="0">
                <a:solidFill>
                  <a:srgbClr val="000000"/>
                </a:solidFill>
                <a:latin typeface="Times New Roman" pitchFamily="18" charset="0"/>
                <a:ea typeface="Calibri" pitchFamily="34" charset="0"/>
                <a:cs typeface="Times New Roman" pitchFamily="18" charset="0"/>
              </a:rPr>
              <a:t>e en </a:t>
            </a:r>
            <a:r>
              <a:rPr lang="fr-FR" sz="3600" b="1" dirty="0" smtClean="0">
                <a:solidFill>
                  <a:srgbClr val="FF0000"/>
                </a:solidFill>
                <a:latin typeface="Times New Roman" pitchFamily="18" charset="0"/>
                <a:ea typeface="Calibri" pitchFamily="34" charset="0"/>
                <a:cs typeface="Times New Roman" pitchFamily="18" charset="0"/>
              </a:rPr>
              <a:t>profondeur</a:t>
            </a:r>
            <a:r>
              <a:rPr lang="fr-FR" sz="3600" dirty="0" smtClean="0">
                <a:solidFill>
                  <a:srgbClr val="000000"/>
                </a:solidFill>
                <a:latin typeface="Times New Roman" pitchFamily="18" charset="0"/>
                <a:ea typeface="Calibri" pitchFamily="34" charset="0"/>
                <a:cs typeface="Times New Roman" pitchFamily="18" charset="0"/>
              </a:rPr>
              <a:t> suite </a:t>
            </a:r>
            <a:r>
              <a:rPr lang="fr-FR" sz="3600" dirty="0" smtClean="0">
                <a:solidFill>
                  <a:srgbClr val="000000"/>
                </a:solidFill>
                <a:latin typeface="Calibri"/>
                <a:ea typeface="Calibri" pitchFamily="34" charset="0"/>
                <a:cs typeface="Times New Roman" pitchFamily="18" charset="0"/>
              </a:rPr>
              <a:t>à</a:t>
            </a:r>
            <a:r>
              <a:rPr lang="fr-FR" sz="3600" dirty="0" smtClean="0">
                <a:solidFill>
                  <a:srgbClr val="000000"/>
                </a:solidFill>
                <a:latin typeface="Times New Roman" pitchFamily="18" charset="0"/>
                <a:ea typeface="Calibri" pitchFamily="34" charset="0"/>
                <a:cs typeface="Times New Roman" pitchFamily="18" charset="0"/>
              </a:rPr>
              <a:t> un </a:t>
            </a:r>
            <a:r>
              <a:rPr lang="fr-FR" sz="3600" b="1" dirty="0" smtClean="0">
                <a:solidFill>
                  <a:srgbClr val="FF0000"/>
                </a:solidFill>
                <a:latin typeface="Times New Roman" pitchFamily="18" charset="0"/>
                <a:ea typeface="Calibri" pitchFamily="34" charset="0"/>
                <a:cs typeface="Times New Roman" pitchFamily="18" charset="0"/>
              </a:rPr>
              <a:t>refroidissement lent ( une seul étape)</a:t>
            </a:r>
            <a:r>
              <a:rPr lang="fr-FR" sz="3600" dirty="0" smtClean="0">
                <a:solidFill>
                  <a:srgbClr val="000000"/>
                </a:solidFill>
                <a:latin typeface="Times New Roman" pitchFamily="18" charset="0"/>
                <a:ea typeface="Calibri" pitchFamily="34" charset="0"/>
                <a:cs typeface="Times New Roman" pitchFamily="18" charset="0"/>
              </a:rPr>
              <a:t>, </a:t>
            </a:r>
          </a:p>
          <a:p>
            <a:pPr algn="ctr"/>
            <a:r>
              <a:rPr lang="fr-FR" sz="3600" dirty="0" smtClean="0">
                <a:solidFill>
                  <a:srgbClr val="000000"/>
                </a:solidFill>
                <a:latin typeface="Times New Roman" pitchFamily="18" charset="0"/>
                <a:ea typeface="Calibri" pitchFamily="34" charset="0"/>
                <a:cs typeface="Times New Roman" pitchFamily="18" charset="0"/>
              </a:rPr>
              <a:t>on parle de roche magmatique plutonique.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down)">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down)">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down)">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wipe(down)">
                                      <p:cBhvr>
                                        <p:cTn id="2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4"/>
          <p:cNvSpPr txBox="1">
            <a:spLocks noChangeArrowheads="1"/>
          </p:cNvSpPr>
          <p:nvPr/>
        </p:nvSpPr>
        <p:spPr bwMode="auto">
          <a:xfrm>
            <a:off x="0" y="0"/>
            <a:ext cx="9144000" cy="7848302"/>
          </a:xfrm>
          <a:prstGeom prst="rect">
            <a:avLst/>
          </a:prstGeom>
          <a:noFill/>
          <a:ln w="9525">
            <a:noFill/>
            <a:miter lim="800000"/>
            <a:headEnd/>
            <a:tailEnd/>
          </a:ln>
        </p:spPr>
        <p:txBody>
          <a:bodyPr wrap="square">
            <a:spAutoFit/>
          </a:bodyPr>
          <a:lstStyle/>
          <a:p>
            <a:pPr algn="ctr">
              <a:buFontTx/>
              <a:buChar char="-"/>
            </a:pPr>
            <a:r>
              <a:rPr lang="fr-FR" sz="3600" b="1" dirty="0" smtClean="0">
                <a:solidFill>
                  <a:srgbClr val="FF0000"/>
                </a:solidFill>
                <a:latin typeface="Times New Roman" pitchFamily="18" charset="0"/>
                <a:ea typeface="Calibri" pitchFamily="34" charset="0"/>
                <a:cs typeface="Times New Roman" pitchFamily="18" charset="0"/>
              </a:rPr>
              <a:t>l’andésite : </a:t>
            </a:r>
            <a:r>
              <a:rPr lang="fr-FR" sz="3600" dirty="0" smtClean="0">
                <a:solidFill>
                  <a:srgbClr val="000000"/>
                </a:solidFill>
                <a:latin typeface="Times New Roman" pitchFamily="18" charset="0"/>
                <a:ea typeface="Calibri" pitchFamily="34" charset="0"/>
                <a:cs typeface="Times New Roman" pitchFamily="18" charset="0"/>
              </a:rPr>
              <a:t>La présence de verre et de microlites et de phénocristaux caractérisant la structure microlitique  permet de conclure que </a:t>
            </a:r>
            <a:r>
              <a:rPr lang="fr-FR" sz="3600" b="1" dirty="0" smtClean="0">
                <a:solidFill>
                  <a:srgbClr val="FF0000"/>
                </a:solidFill>
                <a:latin typeface="Times New Roman" pitchFamily="18" charset="0"/>
                <a:ea typeface="Calibri" pitchFamily="34" charset="0"/>
                <a:cs typeface="Times New Roman" pitchFamily="18" charset="0"/>
              </a:rPr>
              <a:t>l'andésite s’est formée en 3 étapes liées aux étapes de l’éruption volcanique</a:t>
            </a:r>
            <a:r>
              <a:rPr lang="fr-FR" sz="3600" dirty="0" smtClean="0">
                <a:solidFill>
                  <a:srgbClr val="000000"/>
                </a:solidFill>
                <a:latin typeface="Times New Roman" pitchFamily="18" charset="0"/>
                <a:ea typeface="Calibri" pitchFamily="34" charset="0"/>
                <a:cs typeface="Times New Roman" pitchFamily="18" charset="0"/>
              </a:rPr>
              <a:t> : </a:t>
            </a:r>
          </a:p>
          <a:p>
            <a:pPr algn="ctr"/>
            <a:r>
              <a:rPr lang="fr-FR" sz="3600" dirty="0" smtClean="0">
                <a:solidFill>
                  <a:srgbClr val="000000"/>
                </a:solidFill>
                <a:latin typeface="Times New Roman" pitchFamily="18" charset="0"/>
                <a:ea typeface="Calibri" pitchFamily="34" charset="0"/>
                <a:cs typeface="Times New Roman" pitchFamily="18" charset="0"/>
              </a:rPr>
              <a:t>les phénocristaux en  </a:t>
            </a:r>
            <a:r>
              <a:rPr lang="fr-FR" sz="3600" b="1" dirty="0" smtClean="0">
                <a:solidFill>
                  <a:srgbClr val="000000"/>
                </a:solidFill>
                <a:latin typeface="Times New Roman" pitchFamily="18" charset="0"/>
                <a:ea typeface="Calibri" pitchFamily="34" charset="0"/>
                <a:cs typeface="Times New Roman" pitchFamily="18" charset="0"/>
              </a:rPr>
              <a:t>profondeur</a:t>
            </a:r>
            <a:r>
              <a:rPr lang="fr-FR" sz="3600" dirty="0" smtClean="0">
                <a:solidFill>
                  <a:srgbClr val="000000"/>
                </a:solidFill>
                <a:latin typeface="Times New Roman" pitchFamily="18" charset="0"/>
                <a:ea typeface="Calibri" pitchFamily="34" charset="0"/>
                <a:cs typeface="Times New Roman" pitchFamily="18" charset="0"/>
              </a:rPr>
              <a:t> dans la </a:t>
            </a:r>
            <a:r>
              <a:rPr lang="fr-FR" sz="3600" b="1" dirty="0" smtClean="0">
                <a:solidFill>
                  <a:srgbClr val="000000"/>
                </a:solidFill>
                <a:latin typeface="Times New Roman" pitchFamily="18" charset="0"/>
                <a:ea typeface="Calibri" pitchFamily="34" charset="0"/>
                <a:cs typeface="Times New Roman" pitchFamily="18" charset="0"/>
              </a:rPr>
              <a:t>chambre magmatique </a:t>
            </a:r>
            <a:r>
              <a:rPr lang="fr-FR" sz="3600" dirty="0" smtClean="0">
                <a:solidFill>
                  <a:srgbClr val="000000"/>
                </a:solidFill>
                <a:latin typeface="Times New Roman" pitchFamily="18" charset="0"/>
                <a:ea typeface="Calibri" pitchFamily="34" charset="0"/>
                <a:cs typeface="Times New Roman" pitchFamily="18" charset="0"/>
              </a:rPr>
              <a:t>(</a:t>
            </a:r>
            <a:r>
              <a:rPr lang="fr-FR" sz="3600" dirty="0" smtClean="0">
                <a:solidFill>
                  <a:srgbClr val="FF0000"/>
                </a:solidFill>
                <a:latin typeface="Times New Roman" pitchFamily="18" charset="0"/>
                <a:ea typeface="Calibri" pitchFamily="34" charset="0"/>
                <a:cs typeface="Times New Roman" pitchFamily="18" charset="0"/>
              </a:rPr>
              <a:t>refroidissement lent</a:t>
            </a:r>
            <a:r>
              <a:rPr lang="fr-FR" sz="3600" dirty="0" smtClean="0">
                <a:solidFill>
                  <a:srgbClr val="000000"/>
                </a:solidFill>
                <a:latin typeface="Times New Roman" pitchFamily="18" charset="0"/>
                <a:ea typeface="Calibri" pitchFamily="34" charset="0"/>
                <a:cs typeface="Times New Roman" pitchFamily="18" charset="0"/>
              </a:rPr>
              <a:t>);</a:t>
            </a:r>
          </a:p>
          <a:p>
            <a:pPr algn="ctr"/>
            <a:r>
              <a:rPr lang="fr-FR" sz="3600" dirty="0" smtClean="0">
                <a:solidFill>
                  <a:srgbClr val="000000"/>
                </a:solidFill>
                <a:latin typeface="Times New Roman" pitchFamily="18" charset="0"/>
                <a:ea typeface="Calibri" pitchFamily="34" charset="0"/>
                <a:cs typeface="Times New Roman" pitchFamily="18" charset="0"/>
              </a:rPr>
              <a:t> microlites pendant la </a:t>
            </a:r>
            <a:r>
              <a:rPr lang="fr-FR" sz="3600" b="1" dirty="0" smtClean="0">
                <a:solidFill>
                  <a:srgbClr val="FF0000"/>
                </a:solidFill>
                <a:latin typeface="Times New Roman" pitchFamily="18" charset="0"/>
                <a:ea typeface="Calibri" pitchFamily="34" charset="0"/>
                <a:cs typeface="Times New Roman" pitchFamily="18" charset="0"/>
              </a:rPr>
              <a:t>remontée </a:t>
            </a:r>
            <a:r>
              <a:rPr lang="fr-FR" sz="3600" dirty="0" smtClean="0">
                <a:solidFill>
                  <a:srgbClr val="000000"/>
                </a:solidFill>
                <a:latin typeface="Times New Roman" pitchFamily="18" charset="0"/>
                <a:ea typeface="Calibri" pitchFamily="34" charset="0"/>
                <a:cs typeface="Times New Roman" pitchFamily="18" charset="0"/>
              </a:rPr>
              <a:t>de la lave dans la cheminée (</a:t>
            </a:r>
            <a:r>
              <a:rPr lang="fr-FR" sz="3600" dirty="0" smtClean="0">
                <a:solidFill>
                  <a:srgbClr val="FF0000"/>
                </a:solidFill>
                <a:latin typeface="Times New Roman" pitchFamily="18" charset="0"/>
                <a:ea typeface="Calibri" pitchFamily="34" charset="0"/>
                <a:cs typeface="Times New Roman" pitchFamily="18" charset="0"/>
              </a:rPr>
              <a:t>refroidissement moyen</a:t>
            </a:r>
            <a:r>
              <a:rPr lang="fr-FR" sz="3600" dirty="0" smtClean="0">
                <a:solidFill>
                  <a:srgbClr val="000000"/>
                </a:solidFill>
                <a:latin typeface="Times New Roman" pitchFamily="18" charset="0"/>
                <a:ea typeface="Calibri" pitchFamily="34" charset="0"/>
                <a:cs typeface="Times New Roman" pitchFamily="18" charset="0"/>
              </a:rPr>
              <a:t>); </a:t>
            </a:r>
          </a:p>
          <a:p>
            <a:pPr algn="ctr"/>
            <a:r>
              <a:rPr lang="fr-FR" sz="3600" dirty="0" smtClean="0">
                <a:solidFill>
                  <a:srgbClr val="000000"/>
                </a:solidFill>
                <a:latin typeface="Times New Roman" pitchFamily="18" charset="0"/>
                <a:ea typeface="Calibri" pitchFamily="34" charset="0"/>
                <a:cs typeface="Times New Roman" pitchFamily="18" charset="0"/>
              </a:rPr>
              <a:t>la pâte vitreuse suite à la </a:t>
            </a:r>
            <a:r>
              <a:rPr lang="fr-FR" sz="3600" b="1" dirty="0" smtClean="0">
                <a:solidFill>
                  <a:srgbClr val="000000"/>
                </a:solidFill>
                <a:latin typeface="Times New Roman" pitchFamily="18" charset="0"/>
                <a:ea typeface="Calibri" pitchFamily="34" charset="0"/>
                <a:cs typeface="Times New Roman" pitchFamily="18" charset="0"/>
              </a:rPr>
              <a:t>consolidation</a:t>
            </a:r>
            <a:r>
              <a:rPr lang="fr-FR" sz="3600" dirty="0" smtClean="0">
                <a:solidFill>
                  <a:srgbClr val="000000"/>
                </a:solidFill>
                <a:latin typeface="Times New Roman" pitchFamily="18" charset="0"/>
                <a:ea typeface="Calibri" pitchFamily="34" charset="0"/>
                <a:cs typeface="Times New Roman" pitchFamily="18" charset="0"/>
              </a:rPr>
              <a:t> du reste de la lave à la </a:t>
            </a:r>
            <a:r>
              <a:rPr lang="fr-FR" sz="3600" dirty="0" smtClean="0">
                <a:solidFill>
                  <a:srgbClr val="FF0000"/>
                </a:solidFill>
                <a:latin typeface="Times New Roman" pitchFamily="18" charset="0"/>
                <a:ea typeface="Calibri" pitchFamily="34" charset="0"/>
                <a:cs typeface="Times New Roman" pitchFamily="18" charset="0"/>
              </a:rPr>
              <a:t>surface</a:t>
            </a:r>
            <a:r>
              <a:rPr lang="fr-FR" sz="3600" dirty="0" smtClean="0">
                <a:solidFill>
                  <a:srgbClr val="000000"/>
                </a:solidFill>
                <a:latin typeface="Times New Roman" pitchFamily="18" charset="0"/>
                <a:ea typeface="Calibri" pitchFamily="34" charset="0"/>
                <a:cs typeface="Times New Roman" pitchFamily="18" charset="0"/>
              </a:rPr>
              <a:t> par </a:t>
            </a:r>
            <a:r>
              <a:rPr lang="fr-FR" sz="3600" dirty="0" smtClean="0">
                <a:solidFill>
                  <a:srgbClr val="FF0000"/>
                </a:solidFill>
                <a:latin typeface="Times New Roman" pitchFamily="18" charset="0"/>
                <a:ea typeface="Calibri" pitchFamily="34" charset="0"/>
                <a:cs typeface="Times New Roman" pitchFamily="18" charset="0"/>
              </a:rPr>
              <a:t>refroidissement rapide.</a:t>
            </a:r>
          </a:p>
          <a:p>
            <a:pPr algn="ctr"/>
            <a:endParaRPr lang="fr-FR" sz="3600" dirty="0" smtClean="0">
              <a:solidFill>
                <a:srgbClr val="000000"/>
              </a:solidFill>
              <a:latin typeface="Times New Roman" pitchFamily="18" charset="0"/>
              <a:ea typeface="Calibri" pitchFamily="34" charset="0"/>
              <a:cs typeface="Times New Roman" pitchFamily="18" charset="0"/>
            </a:endParaRPr>
          </a:p>
          <a:p>
            <a:pPr algn="ctr"/>
            <a:endParaRPr lang="fr-FR" sz="3600" dirty="0" smtClean="0">
              <a:solidFill>
                <a:srgbClr val="000000"/>
              </a:solidFill>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down)">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down)">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down)">
                                      <p:cBhvr>
                                        <p:cTn id="2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4"/>
          <p:cNvSpPr txBox="1">
            <a:spLocks noChangeArrowheads="1"/>
          </p:cNvSpPr>
          <p:nvPr/>
        </p:nvSpPr>
        <p:spPr bwMode="auto">
          <a:xfrm>
            <a:off x="0" y="0"/>
            <a:ext cx="9144000" cy="6740307"/>
          </a:xfrm>
          <a:prstGeom prst="rect">
            <a:avLst/>
          </a:prstGeom>
          <a:noFill/>
          <a:ln w="9525">
            <a:noFill/>
            <a:miter lim="800000"/>
            <a:headEnd/>
            <a:tailEnd/>
          </a:ln>
        </p:spPr>
        <p:txBody>
          <a:bodyPr wrap="square">
            <a:spAutoFit/>
          </a:bodyPr>
          <a:lstStyle/>
          <a:p>
            <a:pPr algn="ctr"/>
            <a:r>
              <a:rPr lang="fr-FR" sz="3600" b="1" dirty="0" smtClean="0">
                <a:solidFill>
                  <a:srgbClr val="0070C0"/>
                </a:solidFill>
                <a:latin typeface="Times New Roman" pitchFamily="18" charset="0"/>
                <a:ea typeface="Calibri" pitchFamily="34" charset="0"/>
                <a:cs typeface="Times New Roman" pitchFamily="18" charset="0"/>
              </a:rPr>
              <a:t>2 </a:t>
            </a:r>
            <a:r>
              <a:rPr lang="fr-FR" sz="3600" b="1" dirty="0" smtClean="0">
                <a:solidFill>
                  <a:srgbClr val="0070C0"/>
                </a:solidFill>
                <a:latin typeface="Calibri"/>
                <a:ea typeface="Calibri" pitchFamily="34" charset="0"/>
                <a:cs typeface="Times New Roman" pitchFamily="18" charset="0"/>
              </a:rPr>
              <a:t>–</a:t>
            </a:r>
            <a:r>
              <a:rPr lang="fr-FR" sz="3600" b="1" dirty="0" smtClean="0">
                <a:solidFill>
                  <a:srgbClr val="0070C0"/>
                </a:solidFill>
                <a:latin typeface="Times New Roman" pitchFamily="18" charset="0"/>
                <a:ea typeface="Calibri" pitchFamily="34" charset="0"/>
                <a:cs typeface="Times New Roman" pitchFamily="18" charset="0"/>
              </a:rPr>
              <a:t> 3 / L</a:t>
            </a:r>
            <a:r>
              <a:rPr lang="fr-FR" sz="3600" b="1" dirty="0" smtClean="0">
                <a:solidFill>
                  <a:srgbClr val="0070C0"/>
                </a:solidFill>
                <a:latin typeface="Calibri"/>
                <a:ea typeface="Calibri" pitchFamily="34" charset="0"/>
                <a:cs typeface="Times New Roman" pitchFamily="18" charset="0"/>
              </a:rPr>
              <a:t>’</a:t>
            </a:r>
            <a:r>
              <a:rPr lang="fr-FR" sz="3600" b="1" dirty="0" smtClean="0">
                <a:solidFill>
                  <a:srgbClr val="0070C0"/>
                </a:solidFill>
                <a:latin typeface="Times New Roman" pitchFamily="18" charset="0"/>
                <a:ea typeface="Calibri" pitchFamily="34" charset="0"/>
                <a:cs typeface="Times New Roman" pitchFamily="18" charset="0"/>
              </a:rPr>
              <a:t>origine du magma des zones de subduction:</a:t>
            </a:r>
            <a:endParaRPr lang="fr-FR" sz="3600" dirty="0" smtClean="0">
              <a:solidFill>
                <a:srgbClr val="FF0000"/>
              </a:solidFill>
              <a:latin typeface="Times New Roman" pitchFamily="18" charset="0"/>
              <a:ea typeface="Calibri" pitchFamily="34" charset="0"/>
              <a:cs typeface="Times New Roman" pitchFamily="18" charset="0"/>
            </a:endParaRPr>
          </a:p>
          <a:p>
            <a:pPr algn="ctr"/>
            <a:r>
              <a:rPr lang="fr-FR" sz="3600" dirty="0" smtClean="0">
                <a:solidFill>
                  <a:srgbClr val="000000"/>
                </a:solidFill>
                <a:latin typeface="Times New Roman" pitchFamily="18" charset="0"/>
                <a:ea typeface="Calibri" pitchFamily="34" charset="0"/>
                <a:cs typeface="Times New Roman" pitchFamily="18" charset="0"/>
              </a:rPr>
              <a:t>Sachant que l’origine du magma andésitique caractérisant les zones de subduction provient de la fusion partielle de la roche du manteau supérieur : La péridotite.  Pour déterminer les conditions de fusion partielle de la péridotite on propose le diagramme ci-dessous représentant les résultats expérimentaux montrant l’état de la péridotite en fonction de la température de la pression et de la géothermie de la zone de subduction.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down)">
                                      <p:cBhvr>
                                        <p:cTn id="1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4"/>
          <p:cNvSpPr txBox="1">
            <a:spLocks noChangeArrowheads="1"/>
          </p:cNvSpPr>
          <p:nvPr/>
        </p:nvSpPr>
        <p:spPr bwMode="auto">
          <a:xfrm>
            <a:off x="0" y="0"/>
            <a:ext cx="9144000" cy="6740307"/>
          </a:xfrm>
          <a:prstGeom prst="rect">
            <a:avLst/>
          </a:prstGeom>
          <a:noFill/>
          <a:ln w="9525">
            <a:noFill/>
            <a:miter lim="800000"/>
            <a:headEnd/>
            <a:tailEnd/>
          </a:ln>
        </p:spPr>
        <p:txBody>
          <a:bodyPr wrap="square">
            <a:spAutoFit/>
          </a:bodyPr>
          <a:lstStyle/>
          <a:p>
            <a:pPr lvl="0" algn="ctr">
              <a:buFont typeface="Arial" pitchFamily="34" charset="0"/>
              <a:buChar char="•"/>
            </a:pPr>
            <a:r>
              <a:rPr lang="fr-FR" sz="3600" dirty="0" smtClean="0">
                <a:solidFill>
                  <a:srgbClr val="000000"/>
                </a:solidFill>
                <a:latin typeface="Times New Roman" pitchFamily="18" charset="0"/>
                <a:ea typeface="Calibri" pitchFamily="34" charset="0"/>
                <a:cs typeface="Times New Roman" pitchFamily="18" charset="0"/>
              </a:rPr>
              <a:t> </a:t>
            </a:r>
            <a:r>
              <a:rPr lang="fr-FR" sz="3600" b="1" dirty="0" smtClean="0">
                <a:solidFill>
                  <a:srgbClr val="FF0000"/>
                </a:solidFill>
                <a:latin typeface="Times New Roman" pitchFamily="18" charset="0"/>
                <a:ea typeface="Calibri" pitchFamily="34" charset="0"/>
                <a:cs typeface="Times New Roman" pitchFamily="18" charset="0"/>
              </a:rPr>
              <a:t>Gradient  géothermique  ou  </a:t>
            </a:r>
            <a:r>
              <a:rPr lang="fr-FR" sz="3600" b="1" dirty="0" err="1" smtClean="0">
                <a:solidFill>
                  <a:srgbClr val="FF0000"/>
                </a:solidFill>
                <a:latin typeface="Times New Roman" pitchFamily="18" charset="0"/>
                <a:ea typeface="Calibri" pitchFamily="34" charset="0"/>
                <a:cs typeface="Times New Roman" pitchFamily="18" charset="0"/>
              </a:rPr>
              <a:t>géothèrme</a:t>
            </a:r>
            <a:r>
              <a:rPr lang="fr-FR" sz="3600" b="1" dirty="0" smtClean="0">
                <a:solidFill>
                  <a:srgbClr val="FF0000"/>
                </a:solidFill>
                <a:latin typeface="Times New Roman" pitchFamily="18" charset="0"/>
                <a:ea typeface="Calibri" pitchFamily="34" charset="0"/>
                <a:cs typeface="Times New Roman" pitchFamily="18" charset="0"/>
              </a:rPr>
              <a:t>  </a:t>
            </a:r>
            <a:r>
              <a:rPr lang="fr-FR" sz="3600" dirty="0" smtClean="0">
                <a:solidFill>
                  <a:srgbClr val="000000"/>
                </a:solidFill>
                <a:latin typeface="Times New Roman" pitchFamily="18" charset="0"/>
                <a:ea typeface="Calibri" pitchFamily="34" charset="0"/>
                <a:cs typeface="Times New Roman" pitchFamily="18" charset="0"/>
              </a:rPr>
              <a:t>:  désigne  l’évolution  et  l’augmentation  de  la température en fonction de la profondeur et il varie selon les régions en moyen 3°C / 100 m.</a:t>
            </a:r>
          </a:p>
          <a:p>
            <a:pPr lvl="0" algn="ctr">
              <a:buFont typeface="Arial" pitchFamily="34" charset="0"/>
              <a:buChar char="•"/>
            </a:pPr>
            <a:r>
              <a:rPr lang="fr-FR" sz="3600" dirty="0" smtClean="0">
                <a:solidFill>
                  <a:srgbClr val="000000"/>
                </a:solidFill>
                <a:latin typeface="Times New Roman" pitchFamily="18" charset="0"/>
                <a:ea typeface="Calibri" pitchFamily="34" charset="0"/>
                <a:cs typeface="Times New Roman" pitchFamily="18" charset="0"/>
              </a:rPr>
              <a:t> </a:t>
            </a:r>
            <a:r>
              <a:rPr lang="fr-FR" sz="3600" b="1" dirty="0" smtClean="0">
                <a:solidFill>
                  <a:srgbClr val="FF0000"/>
                </a:solidFill>
                <a:latin typeface="Times New Roman" pitchFamily="18" charset="0"/>
                <a:ea typeface="Calibri" pitchFamily="34" charset="0"/>
                <a:cs typeface="Times New Roman" pitchFamily="18" charset="0"/>
              </a:rPr>
              <a:t>Solidus</a:t>
            </a:r>
            <a:r>
              <a:rPr lang="fr-FR" sz="3600" dirty="0" smtClean="0">
                <a:solidFill>
                  <a:srgbClr val="000000"/>
                </a:solidFill>
                <a:latin typeface="Times New Roman" pitchFamily="18" charset="0"/>
                <a:ea typeface="Calibri" pitchFamily="34" charset="0"/>
                <a:cs typeface="Times New Roman" pitchFamily="18" charset="0"/>
              </a:rPr>
              <a:t> : courbe séparant  le domaine où n'existe que du solide de celui où coexistent solide et liquide. </a:t>
            </a:r>
          </a:p>
          <a:p>
            <a:pPr lvl="0" algn="ctr"/>
            <a:r>
              <a:rPr lang="fr-FR" sz="3600" dirty="0" smtClean="0">
                <a:solidFill>
                  <a:srgbClr val="000000"/>
                </a:solidFill>
                <a:latin typeface="Times New Roman" pitchFamily="18" charset="0"/>
                <a:ea typeface="Calibri" pitchFamily="34" charset="0"/>
                <a:cs typeface="Times New Roman" pitchFamily="18" charset="0"/>
              </a:rPr>
              <a:t>(À température croissante, croiser le solidus revient à initier une fusion partielle).</a:t>
            </a:r>
          </a:p>
          <a:p>
            <a:pPr lvl="0" algn="ctr">
              <a:buFont typeface="Arial" pitchFamily="34" charset="0"/>
              <a:buChar char="•"/>
            </a:pPr>
            <a:r>
              <a:rPr lang="fr-FR" sz="3600" b="1" dirty="0" smtClean="0">
                <a:solidFill>
                  <a:srgbClr val="FF0000"/>
                </a:solidFill>
                <a:latin typeface="Times New Roman" pitchFamily="18" charset="0"/>
                <a:ea typeface="Calibri" pitchFamily="34" charset="0"/>
                <a:cs typeface="Times New Roman" pitchFamily="18" charset="0"/>
              </a:rPr>
              <a:t> </a:t>
            </a:r>
            <a:r>
              <a:rPr lang="fr-FR" sz="3600" b="1" dirty="0" err="1" smtClean="0">
                <a:solidFill>
                  <a:srgbClr val="FF0000"/>
                </a:solidFill>
                <a:latin typeface="Times New Roman" pitchFamily="18" charset="0"/>
                <a:ea typeface="Calibri" pitchFamily="34" charset="0"/>
                <a:cs typeface="Times New Roman" pitchFamily="18" charset="0"/>
              </a:rPr>
              <a:t>Liquidus</a:t>
            </a:r>
            <a:r>
              <a:rPr lang="fr-FR" sz="3600" dirty="0" smtClean="0">
                <a:solidFill>
                  <a:srgbClr val="000000"/>
                </a:solidFill>
                <a:latin typeface="Times New Roman" pitchFamily="18" charset="0"/>
                <a:ea typeface="Calibri" pitchFamily="34" charset="0"/>
                <a:cs typeface="Times New Roman" pitchFamily="18" charset="0"/>
              </a:rPr>
              <a:t> : courbe séparant le domaine où coexistent solide et liquide de celui ou n’existe que le liquide (fusion totale).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down)">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down)">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down)">
                                      <p:cBhvr>
                                        <p:cTn id="2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4"/>
          <p:cNvSpPr txBox="1">
            <a:spLocks noChangeArrowheads="1"/>
          </p:cNvSpPr>
          <p:nvPr/>
        </p:nvSpPr>
        <p:spPr bwMode="auto">
          <a:xfrm>
            <a:off x="0" y="0"/>
            <a:ext cx="9144000" cy="6186309"/>
          </a:xfrm>
          <a:prstGeom prst="rect">
            <a:avLst/>
          </a:prstGeom>
          <a:noFill/>
          <a:ln w="9525">
            <a:noFill/>
            <a:miter lim="800000"/>
            <a:headEnd/>
            <a:tailEnd/>
          </a:ln>
        </p:spPr>
        <p:txBody>
          <a:bodyPr wrap="square">
            <a:spAutoFit/>
          </a:bodyPr>
          <a:lstStyle/>
          <a:p>
            <a:pPr algn="ctr"/>
            <a:r>
              <a:rPr lang="fr-FR" sz="3600" b="1" dirty="0" smtClean="0">
                <a:solidFill>
                  <a:srgbClr val="000000"/>
                </a:solidFill>
                <a:latin typeface="Times New Roman" pitchFamily="18" charset="0"/>
                <a:ea typeface="Calibri" pitchFamily="34" charset="0"/>
                <a:cs typeface="Times New Roman" pitchFamily="18" charset="0"/>
              </a:rPr>
              <a:t>1 / d’après le diagramme dégagez les conditions  de fusion partielle de la péridotite au niveau</a:t>
            </a:r>
          </a:p>
          <a:p>
            <a:pPr algn="ctr"/>
            <a:r>
              <a:rPr lang="fr-FR" sz="3600" b="1" dirty="0" smtClean="0">
                <a:solidFill>
                  <a:srgbClr val="000000"/>
                </a:solidFill>
                <a:latin typeface="Times New Roman" pitchFamily="18" charset="0"/>
                <a:ea typeface="Calibri" pitchFamily="34" charset="0"/>
                <a:cs typeface="Times New Roman" pitchFamily="18" charset="0"/>
              </a:rPr>
              <a:t>Des zones de subduction</a:t>
            </a:r>
          </a:p>
          <a:p>
            <a:pPr algn="ctr"/>
            <a:r>
              <a:rPr lang="fr-FR" sz="3600" b="1" dirty="0" smtClean="0">
                <a:solidFill>
                  <a:srgbClr val="000000"/>
                </a:solidFill>
                <a:latin typeface="Times New Roman" pitchFamily="18" charset="0"/>
                <a:ea typeface="Calibri" pitchFamily="34" charset="0"/>
                <a:cs typeface="Times New Roman" pitchFamily="18" charset="0"/>
              </a:rPr>
              <a:t>2 / complétez la légende du modèle explicatif</a:t>
            </a:r>
          </a:p>
          <a:p>
            <a:pPr algn="ctr"/>
            <a:r>
              <a:rPr lang="fr-FR" sz="3600" b="1" dirty="0" smtClean="0">
                <a:solidFill>
                  <a:srgbClr val="000000"/>
                </a:solidFill>
                <a:latin typeface="Times New Roman" pitchFamily="18" charset="0"/>
                <a:ea typeface="Calibri" pitchFamily="34" charset="0"/>
                <a:cs typeface="Times New Roman" pitchFamily="18" charset="0"/>
              </a:rPr>
              <a:t>3 / D’après le diagramme et le modèle explicatif  comment  explique-t-on la fusion  partielle de la péridotite au niveau de la zone de subduction ?  Puis le devenir du magma andésitique ?</a:t>
            </a:r>
          </a:p>
          <a:p>
            <a:pPr algn="ctr"/>
            <a:endParaRPr lang="fr-FR" sz="3600" b="1" dirty="0" smtClean="0">
              <a:solidFill>
                <a:srgbClr val="000000"/>
              </a:solidFill>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down)">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down)">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down)">
                                      <p:cBhvr>
                                        <p:cTn id="2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srcRect/>
          <a:stretch>
            <a:fillRect/>
          </a:stretch>
        </p:blipFill>
        <p:spPr bwMode="auto">
          <a:xfrm>
            <a:off x="0" y="428604"/>
            <a:ext cx="9144000" cy="55007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4"/>
          <p:cNvSpPr txBox="1">
            <a:spLocks noChangeArrowheads="1"/>
          </p:cNvSpPr>
          <p:nvPr/>
        </p:nvSpPr>
        <p:spPr bwMode="auto">
          <a:xfrm>
            <a:off x="0" y="0"/>
            <a:ext cx="9144000" cy="6740307"/>
          </a:xfrm>
          <a:prstGeom prst="rect">
            <a:avLst/>
          </a:prstGeom>
          <a:noFill/>
          <a:ln w="9525">
            <a:noFill/>
            <a:miter lim="800000"/>
            <a:headEnd/>
            <a:tailEnd/>
          </a:ln>
        </p:spPr>
        <p:txBody>
          <a:bodyPr wrap="square">
            <a:spAutoFit/>
          </a:bodyPr>
          <a:lstStyle/>
          <a:p>
            <a:pPr lvl="0" algn="ctr"/>
            <a:r>
              <a:rPr lang="fr-FR" sz="3600" dirty="0" smtClean="0">
                <a:solidFill>
                  <a:srgbClr val="000000"/>
                </a:solidFill>
                <a:latin typeface="Times New Roman" pitchFamily="18" charset="0"/>
                <a:ea typeface="Calibri" pitchFamily="34" charset="0"/>
                <a:cs typeface="Times New Roman" pitchFamily="18" charset="0"/>
              </a:rPr>
              <a:t>1 / le diagramme montre les résultats d’étude au laboratoire de la fusion de roches dans différentes</a:t>
            </a:r>
            <a:r>
              <a:rPr lang="fr-FR" sz="3600" dirty="0" smtClean="0">
                <a:latin typeface="Times New Roman" pitchFamily="18" charset="0"/>
                <a:cs typeface="Times New Roman" pitchFamily="18" charset="0"/>
              </a:rPr>
              <a:t> </a:t>
            </a:r>
            <a:r>
              <a:rPr lang="fr-FR" sz="3600" dirty="0" smtClean="0">
                <a:solidFill>
                  <a:srgbClr val="000000"/>
                </a:solidFill>
                <a:latin typeface="Times New Roman" pitchFamily="18" charset="0"/>
                <a:ea typeface="Calibri" pitchFamily="34" charset="0"/>
                <a:cs typeface="Times New Roman" pitchFamily="18" charset="0"/>
              </a:rPr>
              <a:t>Conditions de pression et de températures montrent que, dans un contexte de subduction :</a:t>
            </a:r>
            <a:endParaRPr lang="fr-FR" sz="3600" dirty="0" smtClean="0">
              <a:latin typeface="Times New Roman" pitchFamily="18" charset="0"/>
              <a:cs typeface="Times New Roman" pitchFamily="18" charset="0"/>
            </a:endParaRPr>
          </a:p>
          <a:p>
            <a:pPr lvl="0" algn="ctr" eaLnBrk="0" hangingPunct="0">
              <a:buFontTx/>
              <a:buChar char="•"/>
            </a:pPr>
            <a:r>
              <a:rPr lang="fr-FR" sz="3600" dirty="0" smtClean="0">
                <a:solidFill>
                  <a:srgbClr val="000000"/>
                </a:solidFill>
                <a:latin typeface="Times New Roman" pitchFamily="18" charset="0"/>
                <a:ea typeface="Calibri" pitchFamily="34" charset="0"/>
                <a:cs typeface="Times New Roman" pitchFamily="18" charset="0"/>
              </a:rPr>
              <a:t>  un basalte anhydre ou hydraté ne peut pas fondre. Ce n'est donc pas la croûte océanique plongeante qui fond.</a:t>
            </a:r>
            <a:endParaRPr lang="fr-FR" sz="3600" dirty="0" smtClean="0">
              <a:latin typeface="Times New Roman" pitchFamily="18" charset="0"/>
              <a:cs typeface="Times New Roman" pitchFamily="18" charset="0"/>
            </a:endParaRPr>
          </a:p>
          <a:p>
            <a:pPr lvl="0" algn="ctr" eaLnBrk="0" hangingPunct="0">
              <a:buFontTx/>
              <a:buChar char="•"/>
            </a:pPr>
            <a:r>
              <a:rPr lang="fr-FR" sz="3600" dirty="0" smtClean="0">
                <a:solidFill>
                  <a:srgbClr val="000000"/>
                </a:solidFill>
                <a:latin typeface="Times New Roman" pitchFamily="18" charset="0"/>
                <a:ea typeface="Calibri" pitchFamily="34" charset="0"/>
                <a:cs typeface="Times New Roman" pitchFamily="18" charset="0"/>
              </a:rPr>
              <a:t> une péridotite anhydre ne peut pas fondre car la géothermie de la zone de subduction n’atteint pas les conditions de P et T du solidus nécessaire à un début de fusion partielle.</a:t>
            </a:r>
            <a:endParaRPr lang="fr-FR" sz="36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down)">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down)">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4"/>
          <p:cNvSpPr txBox="1">
            <a:spLocks noChangeArrowheads="1"/>
          </p:cNvSpPr>
          <p:nvPr/>
        </p:nvSpPr>
        <p:spPr bwMode="auto">
          <a:xfrm>
            <a:off x="0" y="0"/>
            <a:ext cx="9144000" cy="6863417"/>
          </a:xfrm>
          <a:prstGeom prst="rect">
            <a:avLst/>
          </a:prstGeom>
          <a:noFill/>
          <a:ln w="9525">
            <a:noFill/>
            <a:miter lim="800000"/>
            <a:headEnd/>
            <a:tailEnd/>
          </a:ln>
        </p:spPr>
        <p:txBody>
          <a:bodyPr wrap="square">
            <a:spAutoFit/>
          </a:bodyPr>
          <a:lstStyle/>
          <a:p>
            <a:pPr lvl="0" algn="ctr" eaLnBrk="0" hangingPunct="0">
              <a:buFontTx/>
              <a:buChar char="•"/>
            </a:pPr>
            <a:r>
              <a:rPr lang="fr-FR" sz="4400" dirty="0" smtClean="0">
                <a:solidFill>
                  <a:srgbClr val="000000"/>
                </a:solidFill>
                <a:latin typeface="Times New Roman" pitchFamily="18" charset="0"/>
                <a:ea typeface="Calibri" pitchFamily="34" charset="0"/>
                <a:cs typeface="Times New Roman" pitchFamily="18" charset="0"/>
              </a:rPr>
              <a:t>  seule une péridotite hydratée peu fondre partiellement car	son solidus a été abaissée par hydratation  placée dans les conditions de pression température présent  à une profondeur  supérieur à 80km.</a:t>
            </a:r>
            <a:endParaRPr lang="fr-FR" sz="4400" dirty="0" smtClean="0">
              <a:latin typeface="Times New Roman" pitchFamily="18" charset="0"/>
              <a:cs typeface="Times New Roman" pitchFamily="18" charset="0"/>
            </a:endParaRPr>
          </a:p>
          <a:p>
            <a:pPr lvl="0" algn="ctr" eaLnBrk="0" hangingPunct="0">
              <a:buFontTx/>
              <a:buChar char="•"/>
            </a:pPr>
            <a:r>
              <a:rPr lang="fr-FR" sz="4400" dirty="0" smtClean="0">
                <a:solidFill>
                  <a:srgbClr val="000000"/>
                </a:solidFill>
                <a:latin typeface="Times New Roman" pitchFamily="18" charset="0"/>
                <a:ea typeface="Calibri" pitchFamily="34" charset="0"/>
                <a:cs typeface="Times New Roman" pitchFamily="18" charset="0"/>
              </a:rPr>
              <a:t> Le </a:t>
            </a:r>
            <a:r>
              <a:rPr lang="fr-FR" sz="4400" b="1" dirty="0" smtClean="0">
                <a:solidFill>
                  <a:srgbClr val="000000"/>
                </a:solidFill>
                <a:latin typeface="Times New Roman" pitchFamily="18" charset="0"/>
                <a:ea typeface="Calibri" pitchFamily="34" charset="0"/>
                <a:cs typeface="Times New Roman" pitchFamily="18" charset="0"/>
              </a:rPr>
              <a:t>magma</a:t>
            </a:r>
            <a:r>
              <a:rPr lang="fr-FR" sz="4400" dirty="0" smtClean="0">
                <a:solidFill>
                  <a:srgbClr val="000000"/>
                </a:solidFill>
                <a:latin typeface="Times New Roman" pitchFamily="18" charset="0"/>
                <a:ea typeface="Calibri" pitchFamily="34" charset="0"/>
                <a:cs typeface="Times New Roman" pitchFamily="18" charset="0"/>
              </a:rPr>
              <a:t> des zones de </a:t>
            </a:r>
            <a:r>
              <a:rPr lang="fr-FR" sz="4400" b="1" dirty="0" smtClean="0">
                <a:solidFill>
                  <a:srgbClr val="FF0000"/>
                </a:solidFill>
                <a:latin typeface="Times New Roman" pitchFamily="18" charset="0"/>
                <a:ea typeface="Calibri" pitchFamily="34" charset="0"/>
                <a:cs typeface="Times New Roman" pitchFamily="18" charset="0"/>
              </a:rPr>
              <a:t>subduction</a:t>
            </a:r>
            <a:r>
              <a:rPr lang="fr-FR" sz="4400" dirty="0" smtClean="0">
                <a:solidFill>
                  <a:srgbClr val="000000"/>
                </a:solidFill>
                <a:latin typeface="Times New Roman" pitchFamily="18" charset="0"/>
                <a:ea typeface="Calibri" pitchFamily="34" charset="0"/>
                <a:cs typeface="Times New Roman" pitchFamily="18" charset="0"/>
              </a:rPr>
              <a:t> provient donc de la </a:t>
            </a:r>
            <a:r>
              <a:rPr lang="fr-FR" sz="4400" b="1" dirty="0" smtClean="0">
                <a:solidFill>
                  <a:srgbClr val="FF0000"/>
                </a:solidFill>
                <a:latin typeface="Times New Roman" pitchFamily="18" charset="0"/>
                <a:ea typeface="Calibri" pitchFamily="34" charset="0"/>
                <a:cs typeface="Times New Roman" pitchFamily="18" charset="0"/>
              </a:rPr>
              <a:t>fusion partielle de la péridotite</a:t>
            </a:r>
            <a:r>
              <a:rPr lang="fr-FR" sz="4400" dirty="0" smtClean="0">
                <a:solidFill>
                  <a:srgbClr val="000000"/>
                </a:solidFill>
                <a:latin typeface="Times New Roman" pitchFamily="18" charset="0"/>
                <a:ea typeface="Calibri" pitchFamily="34" charset="0"/>
                <a:cs typeface="Times New Roman" pitchFamily="18" charset="0"/>
              </a:rPr>
              <a:t> </a:t>
            </a:r>
            <a:r>
              <a:rPr lang="fr-FR" sz="4400" b="1" dirty="0" smtClean="0">
                <a:solidFill>
                  <a:srgbClr val="000000"/>
                </a:solidFill>
                <a:latin typeface="Times New Roman" pitchFamily="18" charset="0"/>
                <a:ea typeface="Calibri" pitchFamily="34" charset="0"/>
                <a:cs typeface="Times New Roman" pitchFamily="18" charset="0"/>
              </a:rPr>
              <a:t>hydratée</a:t>
            </a:r>
            <a:r>
              <a:rPr lang="fr-FR" sz="4400" dirty="0" smtClean="0">
                <a:solidFill>
                  <a:srgbClr val="000000"/>
                </a:solidFill>
                <a:latin typeface="Times New Roman" pitchFamily="18" charset="0"/>
                <a:ea typeface="Calibri" pitchFamily="34" charset="0"/>
                <a:cs typeface="Times New Roman" pitchFamily="18" charset="0"/>
              </a:rPr>
              <a:t> de la </a:t>
            </a:r>
            <a:r>
              <a:rPr lang="fr-FR" sz="4400" b="1" dirty="0" smtClean="0">
                <a:solidFill>
                  <a:srgbClr val="000000"/>
                </a:solidFill>
                <a:latin typeface="Times New Roman" pitchFamily="18" charset="0"/>
                <a:ea typeface="Calibri" pitchFamily="34" charset="0"/>
                <a:cs typeface="Times New Roman" pitchFamily="18" charset="0"/>
              </a:rPr>
              <a:t>plaque chevauchante</a:t>
            </a:r>
            <a:r>
              <a:rPr lang="fr-FR" sz="4400" dirty="0" smtClean="0">
                <a:solidFill>
                  <a:srgbClr val="000000"/>
                </a:solidFill>
                <a:latin typeface="Times New Roman" pitchFamily="18" charset="0"/>
                <a:ea typeface="Calibri" pitchFamily="34" charset="0"/>
                <a:cs typeface="Times New Roman" pitchFamily="18" charset="0"/>
              </a:rPr>
              <a:t>.</a:t>
            </a:r>
            <a:endParaRPr lang="fr-FR" sz="44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down)">
                                      <p:cBhvr>
                                        <p:cTn id="1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srcRect l="2163" t="2664" r="1635" b="2254"/>
          <a:stretch>
            <a:fillRect/>
          </a:stretch>
        </p:blipFill>
        <p:spPr bwMode="auto">
          <a:xfrm>
            <a:off x="285720" y="0"/>
            <a:ext cx="842965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4"/>
          <p:cNvSpPr txBox="1">
            <a:spLocks noChangeArrowheads="1"/>
          </p:cNvSpPr>
          <p:nvPr/>
        </p:nvSpPr>
        <p:spPr bwMode="auto">
          <a:xfrm>
            <a:off x="0" y="0"/>
            <a:ext cx="9144000" cy="6247864"/>
          </a:xfrm>
          <a:prstGeom prst="rect">
            <a:avLst/>
          </a:prstGeom>
          <a:noFill/>
          <a:ln w="9525">
            <a:noFill/>
            <a:miter lim="800000"/>
            <a:headEnd/>
            <a:tailEnd/>
          </a:ln>
        </p:spPr>
        <p:txBody>
          <a:bodyPr wrap="square">
            <a:spAutoFit/>
          </a:bodyPr>
          <a:lstStyle/>
          <a:p>
            <a:pPr lvl="0" algn="ctr" eaLnBrk="0" hangingPunct="0"/>
            <a:r>
              <a:rPr lang="fr-FR" sz="4000" dirty="0" smtClean="0">
                <a:solidFill>
                  <a:srgbClr val="FF0000"/>
                </a:solidFill>
                <a:latin typeface="Times New Roman" pitchFamily="18" charset="0"/>
                <a:ea typeface="Calibri" pitchFamily="34" charset="0"/>
                <a:cs typeface="Times New Roman" pitchFamily="18" charset="0"/>
              </a:rPr>
              <a:t>2 /   </a:t>
            </a:r>
            <a:r>
              <a:rPr lang="fr-FR" sz="4000" dirty="0" smtClean="0">
                <a:solidFill>
                  <a:srgbClr val="000000"/>
                </a:solidFill>
                <a:latin typeface="Times New Roman" pitchFamily="18" charset="0"/>
                <a:ea typeface="Calibri" pitchFamily="34" charset="0"/>
                <a:cs typeface="Times New Roman" pitchFamily="18" charset="0"/>
              </a:rPr>
              <a:t>1- croute oc</a:t>
            </a:r>
            <a:r>
              <a:rPr lang="fr-FR" sz="4000" dirty="0" smtClean="0">
                <a:solidFill>
                  <a:srgbClr val="000000"/>
                </a:solidFill>
                <a:latin typeface="Calibri"/>
                <a:ea typeface="Calibri" pitchFamily="34" charset="0"/>
                <a:cs typeface="Times New Roman" pitchFamily="18" charset="0"/>
              </a:rPr>
              <a:t>é</a:t>
            </a:r>
            <a:r>
              <a:rPr lang="fr-FR" sz="4000" dirty="0" smtClean="0">
                <a:solidFill>
                  <a:srgbClr val="000000"/>
                </a:solidFill>
                <a:latin typeface="Times New Roman" pitchFamily="18" charset="0"/>
                <a:ea typeface="Calibri" pitchFamily="34" charset="0"/>
                <a:cs typeface="Times New Roman" pitchFamily="18" charset="0"/>
              </a:rPr>
              <a:t>anique</a:t>
            </a:r>
          </a:p>
          <a:p>
            <a:pPr lvl="0" algn="ctr" eaLnBrk="0" hangingPunct="0"/>
            <a:r>
              <a:rPr lang="fr-FR" sz="4000" dirty="0" smtClean="0">
                <a:solidFill>
                  <a:srgbClr val="000000"/>
                </a:solidFill>
                <a:latin typeface="Times New Roman" pitchFamily="18" charset="0"/>
                <a:ea typeface="Calibri" pitchFamily="34" charset="0"/>
                <a:cs typeface="Times New Roman" pitchFamily="18" charset="0"/>
              </a:rPr>
              <a:t>2- manteau lithosph</a:t>
            </a:r>
            <a:r>
              <a:rPr lang="fr-FR" sz="4000" dirty="0" smtClean="0">
                <a:solidFill>
                  <a:srgbClr val="000000"/>
                </a:solidFill>
                <a:latin typeface="Calibri"/>
                <a:ea typeface="Calibri" pitchFamily="34" charset="0"/>
                <a:cs typeface="Times New Roman" pitchFamily="18" charset="0"/>
              </a:rPr>
              <a:t>é</a:t>
            </a:r>
            <a:r>
              <a:rPr lang="fr-FR" sz="4000" dirty="0" smtClean="0">
                <a:solidFill>
                  <a:srgbClr val="000000"/>
                </a:solidFill>
                <a:latin typeface="Times New Roman" pitchFamily="18" charset="0"/>
                <a:ea typeface="Calibri" pitchFamily="34" charset="0"/>
                <a:cs typeface="Times New Roman" pitchFamily="18" charset="0"/>
              </a:rPr>
              <a:t>rique (dure)</a:t>
            </a:r>
          </a:p>
          <a:p>
            <a:pPr lvl="0" algn="ctr" eaLnBrk="0" hangingPunct="0"/>
            <a:r>
              <a:rPr lang="fr-FR" sz="4000" dirty="0" smtClean="0">
                <a:solidFill>
                  <a:srgbClr val="000000"/>
                </a:solidFill>
                <a:latin typeface="Times New Roman" pitchFamily="18" charset="0"/>
                <a:ea typeface="Calibri" pitchFamily="34" charset="0"/>
                <a:cs typeface="Times New Roman" pitchFamily="18" charset="0"/>
              </a:rPr>
              <a:t>3- croute continentale</a:t>
            </a:r>
            <a:endParaRPr lang="fr-FR" sz="4000" dirty="0" smtClean="0">
              <a:latin typeface="Arial" pitchFamily="34" charset="0"/>
              <a:cs typeface="Arial" pitchFamily="34" charset="0"/>
            </a:endParaRPr>
          </a:p>
          <a:p>
            <a:pPr lvl="0" algn="ctr" eaLnBrk="0" hangingPunct="0"/>
            <a:r>
              <a:rPr lang="fr-FR" sz="4000" dirty="0" smtClean="0">
                <a:solidFill>
                  <a:srgbClr val="000000"/>
                </a:solidFill>
                <a:latin typeface="Times New Roman" pitchFamily="18" charset="0"/>
                <a:ea typeface="Calibri" pitchFamily="34" charset="0"/>
                <a:cs typeface="Times New Roman" pitchFamily="18" charset="0"/>
              </a:rPr>
              <a:t>4- lithosph</a:t>
            </a:r>
            <a:r>
              <a:rPr lang="fr-FR" sz="4000" dirty="0" smtClean="0">
                <a:solidFill>
                  <a:srgbClr val="000000"/>
                </a:solidFill>
                <a:latin typeface="Calibri"/>
                <a:ea typeface="Calibri" pitchFamily="34" charset="0"/>
                <a:cs typeface="Times New Roman" pitchFamily="18" charset="0"/>
              </a:rPr>
              <a:t>è</a:t>
            </a:r>
            <a:r>
              <a:rPr lang="fr-FR" sz="4000" dirty="0" smtClean="0">
                <a:solidFill>
                  <a:srgbClr val="000000"/>
                </a:solidFill>
                <a:latin typeface="Times New Roman" pitchFamily="18" charset="0"/>
                <a:ea typeface="Calibri" pitchFamily="34" charset="0"/>
                <a:cs typeface="Times New Roman" pitchFamily="18" charset="0"/>
              </a:rPr>
              <a:t>re</a:t>
            </a:r>
          </a:p>
          <a:p>
            <a:pPr lvl="0" algn="ctr" eaLnBrk="0" hangingPunct="0"/>
            <a:r>
              <a:rPr lang="fr-FR" sz="4000" dirty="0" smtClean="0">
                <a:solidFill>
                  <a:srgbClr val="000000"/>
                </a:solidFill>
                <a:latin typeface="Times New Roman" pitchFamily="18" charset="0"/>
                <a:ea typeface="Calibri" pitchFamily="34" charset="0"/>
                <a:cs typeface="Times New Roman" pitchFamily="18" charset="0"/>
              </a:rPr>
              <a:t>5- asth</a:t>
            </a:r>
            <a:r>
              <a:rPr lang="fr-FR" sz="4000" dirty="0" smtClean="0">
                <a:solidFill>
                  <a:srgbClr val="000000"/>
                </a:solidFill>
                <a:latin typeface="Calibri"/>
                <a:ea typeface="Calibri" pitchFamily="34" charset="0"/>
                <a:cs typeface="Times New Roman" pitchFamily="18" charset="0"/>
              </a:rPr>
              <a:t>é</a:t>
            </a:r>
            <a:r>
              <a:rPr lang="fr-FR" sz="4000" dirty="0" smtClean="0">
                <a:solidFill>
                  <a:srgbClr val="000000"/>
                </a:solidFill>
                <a:latin typeface="Times New Roman" pitchFamily="18" charset="0"/>
                <a:ea typeface="Calibri" pitchFamily="34" charset="0"/>
                <a:cs typeface="Times New Roman" pitchFamily="18" charset="0"/>
              </a:rPr>
              <a:t>nosph</a:t>
            </a:r>
            <a:r>
              <a:rPr lang="fr-FR" sz="4000" dirty="0" smtClean="0">
                <a:solidFill>
                  <a:srgbClr val="000000"/>
                </a:solidFill>
                <a:latin typeface="Calibri"/>
                <a:ea typeface="Calibri" pitchFamily="34" charset="0"/>
                <a:cs typeface="Times New Roman" pitchFamily="18" charset="0"/>
              </a:rPr>
              <a:t>è</a:t>
            </a:r>
            <a:r>
              <a:rPr lang="fr-FR" sz="4000" dirty="0" smtClean="0">
                <a:solidFill>
                  <a:srgbClr val="000000"/>
                </a:solidFill>
                <a:latin typeface="Times New Roman" pitchFamily="18" charset="0"/>
                <a:ea typeface="Calibri" pitchFamily="34" charset="0"/>
                <a:cs typeface="Times New Roman" pitchFamily="18" charset="0"/>
              </a:rPr>
              <a:t>re (ductile)</a:t>
            </a:r>
          </a:p>
          <a:p>
            <a:pPr lvl="0" algn="ctr" eaLnBrk="0" hangingPunct="0"/>
            <a:r>
              <a:rPr lang="fr-FR" sz="4000" dirty="0" smtClean="0">
                <a:solidFill>
                  <a:srgbClr val="000000"/>
                </a:solidFill>
                <a:latin typeface="Times New Roman" pitchFamily="18" charset="0"/>
                <a:ea typeface="Calibri" pitchFamily="34" charset="0"/>
                <a:cs typeface="Times New Roman" pitchFamily="18" charset="0"/>
              </a:rPr>
              <a:t> 6- fusion partielle de la p</a:t>
            </a:r>
            <a:r>
              <a:rPr lang="fr-FR" sz="4000" dirty="0" smtClean="0">
                <a:solidFill>
                  <a:srgbClr val="000000"/>
                </a:solidFill>
                <a:latin typeface="Calibri"/>
                <a:ea typeface="Calibri" pitchFamily="34" charset="0"/>
                <a:cs typeface="Times New Roman" pitchFamily="18" charset="0"/>
              </a:rPr>
              <a:t>é</a:t>
            </a:r>
            <a:r>
              <a:rPr lang="fr-FR" sz="4000" dirty="0" smtClean="0">
                <a:solidFill>
                  <a:srgbClr val="000000"/>
                </a:solidFill>
                <a:latin typeface="Times New Roman" pitchFamily="18" charset="0"/>
                <a:ea typeface="Calibri" pitchFamily="34" charset="0"/>
                <a:cs typeface="Times New Roman" pitchFamily="18" charset="0"/>
              </a:rPr>
              <a:t>ridotite</a:t>
            </a:r>
            <a:endParaRPr lang="fr-FR" sz="4000" dirty="0" smtClean="0">
              <a:latin typeface="Arial" pitchFamily="34" charset="0"/>
              <a:cs typeface="Arial" pitchFamily="34" charset="0"/>
            </a:endParaRPr>
          </a:p>
          <a:p>
            <a:pPr lvl="0" algn="ctr" eaLnBrk="0" hangingPunct="0"/>
            <a:r>
              <a:rPr lang="fr-FR" sz="4000" dirty="0" smtClean="0">
                <a:solidFill>
                  <a:srgbClr val="000000"/>
                </a:solidFill>
                <a:latin typeface="Times New Roman" pitchFamily="18" charset="0"/>
                <a:ea typeface="Calibri" pitchFamily="34" charset="0"/>
                <a:cs typeface="Times New Roman" pitchFamily="18" charset="0"/>
              </a:rPr>
              <a:t>7- fosse oc</a:t>
            </a:r>
            <a:r>
              <a:rPr lang="fr-FR" sz="4000" dirty="0" smtClean="0">
                <a:solidFill>
                  <a:srgbClr val="000000"/>
                </a:solidFill>
                <a:latin typeface="Calibri"/>
                <a:ea typeface="Calibri" pitchFamily="34" charset="0"/>
                <a:cs typeface="Times New Roman" pitchFamily="18" charset="0"/>
              </a:rPr>
              <a:t>é</a:t>
            </a:r>
            <a:r>
              <a:rPr lang="fr-FR" sz="4000" dirty="0" smtClean="0">
                <a:solidFill>
                  <a:srgbClr val="000000"/>
                </a:solidFill>
                <a:latin typeface="Times New Roman" pitchFamily="18" charset="0"/>
                <a:ea typeface="Calibri" pitchFamily="34" charset="0"/>
                <a:cs typeface="Times New Roman" pitchFamily="18" charset="0"/>
              </a:rPr>
              <a:t>anique	</a:t>
            </a:r>
          </a:p>
          <a:p>
            <a:pPr lvl="0" algn="ctr" eaLnBrk="0" hangingPunct="0"/>
            <a:r>
              <a:rPr lang="fr-FR" sz="4000" dirty="0" smtClean="0">
                <a:solidFill>
                  <a:srgbClr val="000000"/>
                </a:solidFill>
                <a:latin typeface="Times New Roman" pitchFamily="18" charset="0"/>
                <a:ea typeface="Calibri" pitchFamily="34" charset="0"/>
                <a:cs typeface="Times New Roman" pitchFamily="18" charset="0"/>
              </a:rPr>
              <a:t>8- pluton granodiorite</a:t>
            </a:r>
          </a:p>
          <a:p>
            <a:pPr lvl="0" algn="ctr" eaLnBrk="0" hangingPunct="0"/>
            <a:r>
              <a:rPr lang="fr-FR" sz="4000" dirty="0" smtClean="0">
                <a:solidFill>
                  <a:srgbClr val="000000"/>
                </a:solidFill>
                <a:latin typeface="Times New Roman" pitchFamily="18" charset="0"/>
                <a:ea typeface="Calibri" pitchFamily="34" charset="0"/>
                <a:cs typeface="Times New Roman" pitchFamily="18" charset="0"/>
              </a:rPr>
              <a:t>9- coul</a:t>
            </a:r>
            <a:r>
              <a:rPr lang="fr-FR" sz="4000" dirty="0" smtClean="0">
                <a:solidFill>
                  <a:srgbClr val="000000"/>
                </a:solidFill>
                <a:latin typeface="Calibri"/>
                <a:ea typeface="Calibri" pitchFamily="34" charset="0"/>
                <a:cs typeface="Times New Roman" pitchFamily="18" charset="0"/>
              </a:rPr>
              <a:t>é</a:t>
            </a:r>
            <a:r>
              <a:rPr lang="fr-FR" sz="4000" dirty="0" smtClean="0">
                <a:solidFill>
                  <a:srgbClr val="000000"/>
                </a:solidFill>
                <a:latin typeface="Times New Roman" pitchFamily="18" charset="0"/>
                <a:ea typeface="Calibri" pitchFamily="34" charset="0"/>
                <a:cs typeface="Times New Roman" pitchFamily="18" charset="0"/>
              </a:rPr>
              <a:t>e and</a:t>
            </a:r>
            <a:r>
              <a:rPr lang="fr-FR" sz="4000" dirty="0" smtClean="0">
                <a:solidFill>
                  <a:srgbClr val="000000"/>
                </a:solidFill>
                <a:latin typeface="Calibri"/>
                <a:ea typeface="Calibri" pitchFamily="34" charset="0"/>
                <a:cs typeface="Times New Roman" pitchFamily="18" charset="0"/>
              </a:rPr>
              <a:t>é</a:t>
            </a:r>
            <a:r>
              <a:rPr lang="fr-FR" sz="4000" dirty="0" smtClean="0">
                <a:solidFill>
                  <a:srgbClr val="000000"/>
                </a:solidFill>
                <a:latin typeface="Times New Roman" pitchFamily="18" charset="0"/>
                <a:ea typeface="Calibri" pitchFamily="34" charset="0"/>
                <a:cs typeface="Times New Roman" pitchFamily="18" charset="0"/>
              </a:rPr>
              <a:t>sitique</a:t>
            </a:r>
            <a:endParaRPr lang="fr-FR" sz="4000" dirty="0" smtClean="0">
              <a:latin typeface="Arial" pitchFamily="34" charset="0"/>
              <a:cs typeface="Arial" pitchFamily="34" charset="0"/>
            </a:endParaRPr>
          </a:p>
          <a:p>
            <a:pPr lvl="0" algn="ctr" eaLnBrk="0" hangingPunct="0"/>
            <a:r>
              <a:rPr lang="fr-FR" sz="4000" dirty="0" smtClean="0">
                <a:solidFill>
                  <a:srgbClr val="000000"/>
                </a:solidFill>
                <a:latin typeface="Times New Roman" pitchFamily="18" charset="0"/>
                <a:ea typeface="Calibri" pitchFamily="34" charset="0"/>
                <a:cs typeface="Times New Roman" pitchFamily="18" charset="0"/>
              </a:rPr>
              <a:t>10- plaque oc</a:t>
            </a:r>
            <a:r>
              <a:rPr lang="fr-FR" sz="4000" dirty="0" smtClean="0">
                <a:solidFill>
                  <a:srgbClr val="000000"/>
                </a:solidFill>
                <a:latin typeface="Calibri"/>
                <a:ea typeface="Calibri" pitchFamily="34" charset="0"/>
                <a:cs typeface="Times New Roman" pitchFamily="18" charset="0"/>
              </a:rPr>
              <a:t>é</a:t>
            </a:r>
            <a:r>
              <a:rPr lang="fr-FR" sz="4000" dirty="0" smtClean="0">
                <a:solidFill>
                  <a:srgbClr val="000000"/>
                </a:solidFill>
                <a:latin typeface="Times New Roman" pitchFamily="18" charset="0"/>
                <a:ea typeface="Calibri" pitchFamily="34" charset="0"/>
                <a:cs typeface="Times New Roman" pitchFamily="18" charset="0"/>
              </a:rPr>
              <a:t>anique plongeante</a:t>
            </a:r>
            <a:endParaRPr lang="fr-FR" sz="40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down)">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down)">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down)">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wipe(down)">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wipe(down)">
                                      <p:cBhvr>
                                        <p:cTn id="32" dur="5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wipe(down)">
                                      <p:cBhvr>
                                        <p:cTn id="37" dur="500"/>
                                        <p:tgtEl>
                                          <p:spTgt spid="1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4">
                                            <p:txEl>
                                              <p:pRg st="7" end="7"/>
                                            </p:txEl>
                                          </p:spTgt>
                                        </p:tgtEl>
                                        <p:attrNameLst>
                                          <p:attrName>style.visibility</p:attrName>
                                        </p:attrNameLst>
                                      </p:cBhvr>
                                      <p:to>
                                        <p:strVal val="visible"/>
                                      </p:to>
                                    </p:set>
                                    <p:animEffect transition="in" filter="wipe(down)">
                                      <p:cBhvr>
                                        <p:cTn id="42" dur="500"/>
                                        <p:tgtEl>
                                          <p:spTgt spid="1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4">
                                            <p:txEl>
                                              <p:pRg st="8" end="8"/>
                                            </p:txEl>
                                          </p:spTgt>
                                        </p:tgtEl>
                                        <p:attrNameLst>
                                          <p:attrName>style.visibility</p:attrName>
                                        </p:attrNameLst>
                                      </p:cBhvr>
                                      <p:to>
                                        <p:strVal val="visible"/>
                                      </p:to>
                                    </p:set>
                                    <p:animEffect transition="in" filter="wipe(down)">
                                      <p:cBhvr>
                                        <p:cTn id="47" dur="500"/>
                                        <p:tgtEl>
                                          <p:spTgt spid="1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4">
                                            <p:txEl>
                                              <p:pRg st="9" end="9"/>
                                            </p:txEl>
                                          </p:spTgt>
                                        </p:tgtEl>
                                        <p:attrNameLst>
                                          <p:attrName>style.visibility</p:attrName>
                                        </p:attrNameLst>
                                      </p:cBhvr>
                                      <p:to>
                                        <p:strVal val="visible"/>
                                      </p:to>
                                    </p:set>
                                    <p:animEffect transition="in" filter="wipe(down)">
                                      <p:cBhvr>
                                        <p:cTn id="52" dur="500"/>
                                        <p:tgtEl>
                                          <p:spTgt spid="1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4"/>
          <p:cNvSpPr txBox="1">
            <a:spLocks noChangeArrowheads="1"/>
          </p:cNvSpPr>
          <p:nvPr/>
        </p:nvSpPr>
        <p:spPr bwMode="auto">
          <a:xfrm>
            <a:off x="0" y="142852"/>
            <a:ext cx="9144000" cy="6370975"/>
          </a:xfrm>
          <a:prstGeom prst="rect">
            <a:avLst/>
          </a:prstGeom>
          <a:noFill/>
          <a:ln w="9525">
            <a:noFill/>
            <a:miter lim="800000"/>
            <a:headEnd/>
            <a:tailEnd/>
          </a:ln>
        </p:spPr>
        <p:txBody>
          <a:bodyPr wrap="square">
            <a:spAutoFit/>
          </a:bodyPr>
          <a:lstStyle/>
          <a:p>
            <a:pPr lvl="0" algn="ctr" eaLnBrk="0" hangingPunct="0"/>
            <a:r>
              <a:rPr lang="fr-FR" sz="2800" b="1" dirty="0" smtClean="0">
                <a:solidFill>
                  <a:srgbClr val="FF0000"/>
                </a:solidFill>
                <a:latin typeface="Times New Roman" pitchFamily="18" charset="0"/>
                <a:ea typeface="Calibri" pitchFamily="34" charset="0"/>
                <a:cs typeface="Times New Roman" pitchFamily="18" charset="0"/>
              </a:rPr>
              <a:t>3 </a:t>
            </a:r>
            <a:r>
              <a:rPr lang="fr-FR" sz="2000" b="1" dirty="0" smtClean="0">
                <a:solidFill>
                  <a:srgbClr val="FF0000"/>
                </a:solidFill>
                <a:latin typeface="Times New Roman" pitchFamily="18" charset="0"/>
                <a:ea typeface="Calibri" pitchFamily="34" charset="0"/>
                <a:cs typeface="Times New Roman" pitchFamily="18" charset="0"/>
              </a:rPr>
              <a:t>/  </a:t>
            </a:r>
            <a:r>
              <a:rPr lang="fr-FR" sz="3200" dirty="0" smtClean="0">
                <a:solidFill>
                  <a:srgbClr val="000000"/>
                </a:solidFill>
                <a:latin typeface="Times New Roman" pitchFamily="18" charset="0"/>
                <a:ea typeface="Calibri" pitchFamily="34" charset="0"/>
                <a:cs typeface="Times New Roman" pitchFamily="18" charset="0"/>
              </a:rPr>
              <a:t>Lorsque la lithosphère océanique entre en subduction  les variations de pression et température en profondeur entraînent la déshydratation des roches de la croute océanique, l’eau libérée se propage dans les péridotites du manteau de la plaque chevauchante qui contribue à abaisser leur point de fusion.</a:t>
            </a:r>
            <a:endParaRPr lang="fr-FR" sz="3600" dirty="0" smtClean="0">
              <a:solidFill>
                <a:srgbClr val="000000"/>
              </a:solidFill>
              <a:latin typeface="Times New Roman" pitchFamily="18" charset="0"/>
              <a:ea typeface="Calibri" pitchFamily="34" charset="0"/>
              <a:cs typeface="Times New Roman" pitchFamily="18" charset="0"/>
            </a:endParaRPr>
          </a:p>
          <a:p>
            <a:pPr lvl="0" algn="ctr" eaLnBrk="0" hangingPunct="0"/>
            <a:r>
              <a:rPr lang="fr-FR" sz="3600" dirty="0" smtClean="0">
                <a:solidFill>
                  <a:srgbClr val="000000"/>
                </a:solidFill>
                <a:latin typeface="Times New Roman" pitchFamily="18" charset="0"/>
                <a:ea typeface="Calibri" pitchFamily="34" charset="0"/>
                <a:cs typeface="Times New Roman" pitchFamily="18" charset="0"/>
              </a:rPr>
              <a:t>La fusion partielle des péridotites est à l'origine du magma dans les zones de subduction.</a:t>
            </a:r>
            <a:endParaRPr lang="fr-FR" sz="3600" dirty="0" smtClean="0">
              <a:latin typeface="Times New Roman" pitchFamily="18" charset="0"/>
              <a:cs typeface="Times New Roman" pitchFamily="18" charset="0"/>
            </a:endParaRPr>
          </a:p>
          <a:p>
            <a:pPr lvl="0" algn="ctr" eaLnBrk="0" hangingPunct="0"/>
            <a:r>
              <a:rPr lang="fr-FR" sz="3600" dirty="0" smtClean="0">
                <a:solidFill>
                  <a:srgbClr val="000000"/>
                </a:solidFill>
                <a:latin typeface="Times New Roman" pitchFamily="18" charset="0"/>
                <a:ea typeface="Calibri" pitchFamily="34" charset="0"/>
                <a:cs typeface="Times New Roman" pitchFamily="18" charset="0"/>
              </a:rPr>
              <a:t>Le magma résultant	remonte par des fissures  et peut se cristalliser en profondeur et donne des</a:t>
            </a:r>
            <a:endParaRPr lang="fr-FR" sz="3600" dirty="0" smtClean="0">
              <a:latin typeface="Times New Roman" pitchFamily="18" charset="0"/>
              <a:cs typeface="Times New Roman" pitchFamily="18" charset="0"/>
            </a:endParaRPr>
          </a:p>
          <a:p>
            <a:pPr lvl="0" algn="ctr" eaLnBrk="0" hangingPunct="0"/>
            <a:r>
              <a:rPr lang="fr-FR" sz="3600" dirty="0" smtClean="0">
                <a:solidFill>
                  <a:srgbClr val="000000"/>
                </a:solidFill>
                <a:latin typeface="Times New Roman" pitchFamily="18" charset="0"/>
                <a:ea typeface="Calibri" pitchFamily="34" charset="0"/>
                <a:cs typeface="Times New Roman" pitchFamily="18" charset="0"/>
              </a:rPr>
              <a:t>Granodiorites ou va s’écouler à la surface  pour former l’andésite.</a:t>
            </a:r>
            <a:endParaRPr lang="fr-FR" sz="36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down)">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down)">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down)">
                                      <p:cBhvr>
                                        <p:cTn id="2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4"/>
          <p:cNvSpPr txBox="1">
            <a:spLocks noChangeArrowheads="1"/>
          </p:cNvSpPr>
          <p:nvPr/>
        </p:nvSpPr>
        <p:spPr bwMode="auto">
          <a:xfrm>
            <a:off x="0" y="0"/>
            <a:ext cx="9144000" cy="7078861"/>
          </a:xfrm>
          <a:prstGeom prst="rect">
            <a:avLst/>
          </a:prstGeom>
          <a:noFill/>
          <a:ln w="9525">
            <a:noFill/>
            <a:miter lim="800000"/>
            <a:headEnd/>
            <a:tailEnd/>
          </a:ln>
        </p:spPr>
        <p:txBody>
          <a:bodyPr wrap="square">
            <a:spAutoFit/>
          </a:bodyPr>
          <a:lstStyle/>
          <a:p>
            <a:pPr lvl="0" algn="ctr" eaLnBrk="0" hangingPunct="0"/>
            <a:r>
              <a:rPr lang="fr-FR" sz="3200" b="1" dirty="0" smtClean="0">
                <a:solidFill>
                  <a:srgbClr val="00B050"/>
                </a:solidFill>
                <a:latin typeface="Times New Roman" pitchFamily="18" charset="0"/>
                <a:ea typeface="Calibri" pitchFamily="34" charset="0"/>
                <a:cs typeface="Times New Roman" pitchFamily="18" charset="0"/>
              </a:rPr>
              <a:t>3 / Bilan :</a:t>
            </a:r>
            <a:r>
              <a:rPr lang="fr-FR" sz="1400" dirty="0" smtClean="0">
                <a:latin typeface="Times New Roman" pitchFamily="18" charset="0"/>
                <a:cs typeface="Times New Roman" pitchFamily="18" charset="0"/>
              </a:rPr>
              <a:t>     </a:t>
            </a:r>
            <a:r>
              <a:rPr lang="fr-FR" sz="3200" dirty="0" smtClean="0">
                <a:solidFill>
                  <a:srgbClr val="000000"/>
                </a:solidFill>
                <a:latin typeface="Times New Roman" pitchFamily="18" charset="0"/>
                <a:ea typeface="Calibri" pitchFamily="34" charset="0"/>
                <a:cs typeface="Times New Roman" pitchFamily="18" charset="0"/>
              </a:rPr>
              <a:t>Les chaines de subduction présentent les caractéristiques typiques telles que :</a:t>
            </a:r>
          </a:p>
          <a:p>
            <a:pPr lvl="0" algn="ctr" eaLnBrk="0" hangingPunct="0"/>
            <a:endParaRPr lang="fr-FR" sz="1400" dirty="0" smtClean="0">
              <a:latin typeface="Times New Roman" pitchFamily="18" charset="0"/>
              <a:cs typeface="Times New Roman" pitchFamily="18" charset="0"/>
            </a:endParaRPr>
          </a:p>
          <a:p>
            <a:pPr lvl="0" algn="ctr" eaLnBrk="0" hangingPunct="0">
              <a:buFontTx/>
              <a:buChar char="•"/>
            </a:pPr>
            <a:r>
              <a:rPr lang="fr-FR" sz="4400" dirty="0" smtClean="0">
                <a:solidFill>
                  <a:srgbClr val="FF0000"/>
                </a:solidFill>
                <a:latin typeface="Times New Roman" pitchFamily="18" charset="0"/>
                <a:ea typeface="Calibri" pitchFamily="34" charset="0"/>
                <a:cs typeface="Times New Roman" pitchFamily="18" charset="0"/>
              </a:rPr>
              <a:t> </a:t>
            </a:r>
            <a:r>
              <a:rPr lang="fr-FR" sz="4400" b="1" dirty="0" smtClean="0">
                <a:solidFill>
                  <a:srgbClr val="FF0000"/>
                </a:solidFill>
                <a:latin typeface="Times New Roman" pitchFamily="18" charset="0"/>
                <a:ea typeface="Calibri" pitchFamily="34" charset="0"/>
                <a:cs typeface="Times New Roman" pitchFamily="18" charset="0"/>
              </a:rPr>
              <a:t>Des caractéristiques structurales</a:t>
            </a:r>
            <a:endParaRPr lang="fr-FR" sz="4400" dirty="0" smtClean="0">
              <a:solidFill>
                <a:srgbClr val="000000"/>
              </a:solidFill>
              <a:latin typeface="Times New Roman" pitchFamily="18" charset="0"/>
              <a:ea typeface="Calibri" pitchFamily="34" charset="0"/>
              <a:cs typeface="Times New Roman" pitchFamily="18" charset="0"/>
            </a:endParaRPr>
          </a:p>
          <a:p>
            <a:pPr lvl="0" algn="ctr" eaLnBrk="0" hangingPunct="0">
              <a:buFont typeface="Wingdings" pitchFamily="2" charset="2"/>
              <a:buChar char="ü"/>
            </a:pPr>
            <a:r>
              <a:rPr lang="fr-FR" sz="4400" dirty="0" smtClean="0">
                <a:solidFill>
                  <a:srgbClr val="000000"/>
                </a:solidFill>
                <a:latin typeface="Times New Roman" pitchFamily="18" charset="0"/>
                <a:ea typeface="Calibri" pitchFamily="34" charset="0"/>
                <a:cs typeface="Times New Roman" pitchFamily="18" charset="0"/>
              </a:rPr>
              <a:t>  présence de la </a:t>
            </a:r>
            <a:r>
              <a:rPr lang="fr-FR" sz="4400" b="1" dirty="0" smtClean="0">
                <a:solidFill>
                  <a:srgbClr val="000000"/>
                </a:solidFill>
                <a:latin typeface="Times New Roman" pitchFamily="18" charset="0"/>
                <a:ea typeface="Calibri" pitchFamily="34" charset="0"/>
                <a:cs typeface="Times New Roman" pitchFamily="18" charset="0"/>
              </a:rPr>
              <a:t>fosse océanique</a:t>
            </a:r>
            <a:r>
              <a:rPr lang="fr-FR" sz="4400" dirty="0" smtClean="0">
                <a:solidFill>
                  <a:srgbClr val="000000"/>
                </a:solidFill>
                <a:latin typeface="Times New Roman" pitchFamily="18" charset="0"/>
                <a:ea typeface="Calibri" pitchFamily="34" charset="0"/>
                <a:cs typeface="Times New Roman" pitchFamily="18" charset="0"/>
              </a:rPr>
              <a:t> ; </a:t>
            </a:r>
          </a:p>
          <a:p>
            <a:pPr lvl="0" algn="ctr" eaLnBrk="0" hangingPunct="0">
              <a:buFont typeface="Wingdings" pitchFamily="2" charset="2"/>
              <a:buChar char="ü"/>
            </a:pPr>
            <a:r>
              <a:rPr lang="fr-FR" sz="4400" dirty="0" smtClean="0">
                <a:solidFill>
                  <a:srgbClr val="000000"/>
                </a:solidFill>
                <a:latin typeface="Times New Roman" pitchFamily="18" charset="0"/>
                <a:ea typeface="Calibri" pitchFamily="34" charset="0"/>
                <a:cs typeface="Times New Roman" pitchFamily="18" charset="0"/>
              </a:rPr>
              <a:t>  présence de </a:t>
            </a:r>
            <a:r>
              <a:rPr lang="fr-FR" sz="4400" b="1" dirty="0" smtClean="0">
                <a:solidFill>
                  <a:srgbClr val="000000"/>
                </a:solidFill>
                <a:latin typeface="Times New Roman" pitchFamily="18" charset="0"/>
                <a:ea typeface="Calibri" pitchFamily="34" charset="0"/>
                <a:cs typeface="Times New Roman" pitchFamily="18" charset="0"/>
              </a:rPr>
              <a:t>prisme</a:t>
            </a:r>
            <a:r>
              <a:rPr lang="fr-FR" sz="4400" dirty="0" smtClean="0">
                <a:solidFill>
                  <a:srgbClr val="000000"/>
                </a:solidFill>
                <a:latin typeface="Times New Roman" pitchFamily="18" charset="0"/>
                <a:ea typeface="Calibri" pitchFamily="34" charset="0"/>
                <a:cs typeface="Times New Roman" pitchFamily="18" charset="0"/>
              </a:rPr>
              <a:t> </a:t>
            </a:r>
            <a:r>
              <a:rPr lang="fr-FR" sz="4400" b="1" dirty="0" smtClean="0">
                <a:solidFill>
                  <a:srgbClr val="000000"/>
                </a:solidFill>
                <a:latin typeface="Times New Roman" pitchFamily="18" charset="0"/>
                <a:ea typeface="Calibri" pitchFamily="34" charset="0"/>
                <a:cs typeface="Times New Roman" pitchFamily="18" charset="0"/>
              </a:rPr>
              <a:t>d’accrétion</a:t>
            </a:r>
            <a:r>
              <a:rPr lang="fr-FR" sz="4400" dirty="0" smtClean="0">
                <a:solidFill>
                  <a:srgbClr val="000000"/>
                </a:solidFill>
                <a:latin typeface="Times New Roman" pitchFamily="18" charset="0"/>
                <a:ea typeface="Calibri" pitchFamily="34" charset="0"/>
                <a:cs typeface="Times New Roman" pitchFamily="18" charset="0"/>
              </a:rPr>
              <a:t>.</a:t>
            </a:r>
          </a:p>
          <a:p>
            <a:pPr lvl="0" algn="ctr" eaLnBrk="0" hangingPunct="0"/>
            <a:endParaRPr lang="fr-FR" sz="3200" dirty="0" smtClean="0">
              <a:latin typeface="Times New Roman" pitchFamily="18" charset="0"/>
              <a:cs typeface="Times New Roman" pitchFamily="18" charset="0"/>
            </a:endParaRPr>
          </a:p>
          <a:p>
            <a:pPr lvl="0" algn="ctr" eaLnBrk="0" hangingPunct="0">
              <a:buFontTx/>
              <a:buChar char="•"/>
            </a:pPr>
            <a:r>
              <a:rPr lang="fr-FR" sz="4000" b="1" dirty="0" smtClean="0">
                <a:solidFill>
                  <a:srgbClr val="FF0000"/>
                </a:solidFill>
                <a:latin typeface="Times New Roman" pitchFamily="18" charset="0"/>
                <a:ea typeface="Calibri" pitchFamily="34" charset="0"/>
                <a:cs typeface="Times New Roman" pitchFamily="18" charset="0"/>
              </a:rPr>
              <a:t> Des caractéristiques pétrographiques </a:t>
            </a:r>
          </a:p>
          <a:p>
            <a:pPr lvl="0" algn="ctr" eaLnBrk="0" hangingPunct="0">
              <a:buFont typeface="Wingdings" pitchFamily="2" charset="2"/>
              <a:buChar char="ü"/>
            </a:pPr>
            <a:r>
              <a:rPr lang="fr-FR" sz="3600" dirty="0" smtClean="0">
                <a:solidFill>
                  <a:srgbClr val="000000"/>
                </a:solidFill>
                <a:latin typeface="Times New Roman" pitchFamily="18" charset="0"/>
                <a:ea typeface="Calibri" pitchFamily="34" charset="0"/>
                <a:cs typeface="Times New Roman" pitchFamily="18" charset="0"/>
              </a:rPr>
              <a:t>  </a:t>
            </a:r>
            <a:r>
              <a:rPr lang="fr-FR" sz="4000" dirty="0" smtClean="0">
                <a:solidFill>
                  <a:srgbClr val="000000"/>
                </a:solidFill>
                <a:latin typeface="Times New Roman" pitchFamily="18" charset="0"/>
                <a:ea typeface="Calibri" pitchFamily="34" charset="0"/>
                <a:cs typeface="Times New Roman" pitchFamily="18" charset="0"/>
              </a:rPr>
              <a:t>présence de la roche </a:t>
            </a:r>
            <a:r>
              <a:rPr lang="fr-FR" sz="4000" b="1" dirty="0" smtClean="0">
                <a:solidFill>
                  <a:srgbClr val="000000"/>
                </a:solidFill>
                <a:latin typeface="Times New Roman" pitchFamily="18" charset="0"/>
                <a:ea typeface="Calibri" pitchFamily="34" charset="0"/>
                <a:cs typeface="Times New Roman" pitchFamily="18" charset="0"/>
              </a:rPr>
              <a:t>volcanique l’Andésite</a:t>
            </a:r>
            <a:r>
              <a:rPr lang="fr-FR" sz="4000" dirty="0" smtClean="0">
                <a:solidFill>
                  <a:srgbClr val="000000"/>
                </a:solidFill>
                <a:latin typeface="Times New Roman" pitchFamily="18" charset="0"/>
                <a:ea typeface="Calibri" pitchFamily="34" charset="0"/>
                <a:cs typeface="Times New Roman" pitchFamily="18" charset="0"/>
              </a:rPr>
              <a:t>   </a:t>
            </a:r>
          </a:p>
          <a:p>
            <a:pPr lvl="0" algn="ctr" eaLnBrk="0" hangingPunct="0">
              <a:buFont typeface="Wingdings" pitchFamily="2" charset="2"/>
              <a:buChar char="ü"/>
            </a:pPr>
            <a:r>
              <a:rPr lang="fr-FR" sz="4000" dirty="0" smtClean="0">
                <a:solidFill>
                  <a:srgbClr val="000000"/>
                </a:solidFill>
                <a:latin typeface="Times New Roman" pitchFamily="18" charset="0"/>
                <a:ea typeface="Calibri" pitchFamily="34" charset="0"/>
                <a:cs typeface="Times New Roman" pitchFamily="18" charset="0"/>
              </a:rPr>
              <a:t>présence de la roche </a:t>
            </a:r>
            <a:r>
              <a:rPr lang="fr-FR" sz="4000" b="1" dirty="0" smtClean="0">
                <a:solidFill>
                  <a:srgbClr val="000000"/>
                </a:solidFill>
                <a:latin typeface="Times New Roman" pitchFamily="18" charset="0"/>
                <a:ea typeface="Calibri" pitchFamily="34" charset="0"/>
                <a:cs typeface="Times New Roman" pitchFamily="18" charset="0"/>
              </a:rPr>
              <a:t>plutonique granodiorite</a:t>
            </a:r>
            <a:r>
              <a:rPr lang="fr-FR" sz="4000" dirty="0" smtClean="0">
                <a:solidFill>
                  <a:srgbClr val="000000"/>
                </a:solidFill>
                <a:latin typeface="Times New Roman" pitchFamily="18" charset="0"/>
                <a:ea typeface="Calibri" pitchFamily="34" charset="0"/>
                <a:cs typeface="Times New Roman" pitchFamily="18" charset="0"/>
              </a:rPr>
              <a:t>.</a:t>
            </a:r>
            <a:endParaRPr lang="fr-FR" sz="36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wipe(down)">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wipe(down)">
                                      <p:cBhvr>
                                        <p:cTn id="17" dur="5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wipe(down)">
                                      <p:cBhvr>
                                        <p:cTn id="22" dur="500"/>
                                        <p:tgtEl>
                                          <p:spTgt spid="1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animEffect transition="in" filter="wipe(down)">
                                      <p:cBhvr>
                                        <p:cTn id="27" dur="500"/>
                                        <p:tgtEl>
                                          <p:spTgt spid="1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xEl>
                                              <p:pRg st="7" end="7"/>
                                            </p:txEl>
                                          </p:spTgt>
                                        </p:tgtEl>
                                        <p:attrNameLst>
                                          <p:attrName>style.visibility</p:attrName>
                                        </p:attrNameLst>
                                      </p:cBhvr>
                                      <p:to>
                                        <p:strVal val="visible"/>
                                      </p:to>
                                    </p:set>
                                    <p:animEffect transition="in" filter="wipe(down)">
                                      <p:cBhvr>
                                        <p:cTn id="32" dur="500"/>
                                        <p:tgtEl>
                                          <p:spTgt spid="1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xEl>
                                              <p:pRg st="8" end="8"/>
                                            </p:txEl>
                                          </p:spTgt>
                                        </p:tgtEl>
                                        <p:attrNameLst>
                                          <p:attrName>style.visibility</p:attrName>
                                        </p:attrNameLst>
                                      </p:cBhvr>
                                      <p:to>
                                        <p:strVal val="visible"/>
                                      </p:to>
                                    </p:set>
                                    <p:animEffect transition="in" filter="wipe(down)">
                                      <p:cBhvr>
                                        <p:cTn id="37" dur="500"/>
                                        <p:tgtEl>
                                          <p:spTgt spid="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4"/>
          <p:cNvSpPr txBox="1">
            <a:spLocks noChangeArrowheads="1"/>
          </p:cNvSpPr>
          <p:nvPr/>
        </p:nvSpPr>
        <p:spPr bwMode="auto">
          <a:xfrm>
            <a:off x="0" y="0"/>
            <a:ext cx="9144000" cy="6740307"/>
          </a:xfrm>
          <a:prstGeom prst="rect">
            <a:avLst/>
          </a:prstGeom>
          <a:noFill/>
          <a:ln w="9525">
            <a:noFill/>
            <a:miter lim="800000"/>
            <a:headEnd/>
            <a:tailEnd/>
          </a:ln>
        </p:spPr>
        <p:txBody>
          <a:bodyPr wrap="square">
            <a:spAutoFit/>
          </a:bodyPr>
          <a:lstStyle/>
          <a:p>
            <a:pPr lvl="0" algn="ctr" eaLnBrk="0" hangingPunct="0">
              <a:buFontTx/>
              <a:buChar char="•"/>
            </a:pPr>
            <a:r>
              <a:rPr lang="fr-FR" sz="4400" b="1" dirty="0" smtClean="0">
                <a:solidFill>
                  <a:srgbClr val="FF0000"/>
                </a:solidFill>
                <a:latin typeface="Times New Roman" pitchFamily="18" charset="0"/>
                <a:ea typeface="Calibri" pitchFamily="34" charset="0"/>
                <a:cs typeface="Times New Roman" pitchFamily="18" charset="0"/>
              </a:rPr>
              <a:t>Des phénomènes géologiques </a:t>
            </a:r>
          </a:p>
          <a:p>
            <a:pPr lvl="0" algn="ctr" eaLnBrk="0" hangingPunct="0">
              <a:buFont typeface="Wingdings" pitchFamily="2" charset="2"/>
              <a:buChar char="ü"/>
            </a:pPr>
            <a:r>
              <a:rPr lang="fr-FR" sz="4400" dirty="0" smtClean="0">
                <a:solidFill>
                  <a:srgbClr val="000000"/>
                </a:solidFill>
                <a:latin typeface="Times New Roman" pitchFamily="18" charset="0"/>
                <a:ea typeface="Calibri" pitchFamily="34" charset="0"/>
                <a:cs typeface="Times New Roman" pitchFamily="18" charset="0"/>
              </a:rPr>
              <a:t>  la </a:t>
            </a:r>
            <a:r>
              <a:rPr lang="fr-FR" sz="4400" b="1" dirty="0" smtClean="0">
                <a:solidFill>
                  <a:srgbClr val="000000"/>
                </a:solidFill>
                <a:latin typeface="Times New Roman" pitchFamily="18" charset="0"/>
                <a:ea typeface="Calibri" pitchFamily="34" charset="0"/>
                <a:cs typeface="Times New Roman" pitchFamily="18" charset="0"/>
              </a:rPr>
              <a:t>répartition des foyers séismiques</a:t>
            </a:r>
            <a:r>
              <a:rPr lang="fr-FR" sz="4400" dirty="0" smtClean="0">
                <a:solidFill>
                  <a:srgbClr val="000000"/>
                </a:solidFill>
                <a:latin typeface="Times New Roman" pitchFamily="18" charset="0"/>
                <a:ea typeface="Calibri" pitchFamily="34" charset="0"/>
                <a:cs typeface="Times New Roman" pitchFamily="18" charset="0"/>
              </a:rPr>
              <a:t> selon le plan de </a:t>
            </a:r>
            <a:r>
              <a:rPr lang="fr-FR" sz="4400" b="1" dirty="0" smtClean="0">
                <a:solidFill>
                  <a:srgbClr val="000000"/>
                </a:solidFill>
                <a:latin typeface="Times New Roman" pitchFamily="18" charset="0"/>
                <a:ea typeface="Calibri" pitchFamily="34" charset="0"/>
                <a:cs typeface="Times New Roman" pitchFamily="18" charset="0"/>
              </a:rPr>
              <a:t>bénioff</a:t>
            </a:r>
            <a:r>
              <a:rPr lang="fr-FR" sz="4400" dirty="0" smtClean="0">
                <a:solidFill>
                  <a:srgbClr val="000000"/>
                </a:solidFill>
                <a:latin typeface="Times New Roman" pitchFamily="18" charset="0"/>
                <a:ea typeface="Calibri" pitchFamily="34" charset="0"/>
                <a:cs typeface="Times New Roman" pitchFamily="18" charset="0"/>
              </a:rPr>
              <a:t>;</a:t>
            </a:r>
          </a:p>
          <a:p>
            <a:pPr lvl="0" algn="ctr" eaLnBrk="0" hangingPunct="0">
              <a:buFont typeface="Wingdings" pitchFamily="2" charset="2"/>
              <a:buChar char="ü"/>
            </a:pPr>
            <a:r>
              <a:rPr lang="fr-FR" sz="4400" dirty="0" smtClean="0">
                <a:solidFill>
                  <a:srgbClr val="000000"/>
                </a:solidFill>
                <a:latin typeface="Times New Roman" pitchFamily="18" charset="0"/>
                <a:ea typeface="Calibri" pitchFamily="34" charset="0"/>
                <a:cs typeface="Times New Roman" pitchFamily="18" charset="0"/>
              </a:rPr>
              <a:t>   les </a:t>
            </a:r>
            <a:r>
              <a:rPr lang="fr-FR" sz="4400" b="1" dirty="0" smtClean="0">
                <a:solidFill>
                  <a:srgbClr val="000000"/>
                </a:solidFill>
                <a:latin typeface="Times New Roman" pitchFamily="18" charset="0"/>
                <a:ea typeface="Calibri" pitchFamily="34" charset="0"/>
                <a:cs typeface="Times New Roman" pitchFamily="18" charset="0"/>
              </a:rPr>
              <a:t>anomalies  thermiques</a:t>
            </a:r>
            <a:r>
              <a:rPr lang="fr-FR" sz="4400" dirty="0" smtClean="0">
                <a:solidFill>
                  <a:srgbClr val="000000"/>
                </a:solidFill>
                <a:latin typeface="Times New Roman" pitchFamily="18" charset="0"/>
                <a:ea typeface="Calibri" pitchFamily="34" charset="0"/>
                <a:cs typeface="Times New Roman" pitchFamily="18" charset="0"/>
              </a:rPr>
              <a:t>;</a:t>
            </a:r>
          </a:p>
          <a:p>
            <a:pPr lvl="0" algn="ctr" eaLnBrk="0" hangingPunct="0">
              <a:buFont typeface="Wingdings" pitchFamily="2" charset="2"/>
              <a:buChar char="ü"/>
            </a:pPr>
            <a:r>
              <a:rPr lang="fr-FR" sz="4400" dirty="0" smtClean="0">
                <a:solidFill>
                  <a:srgbClr val="000000"/>
                </a:solidFill>
                <a:latin typeface="Times New Roman" pitchFamily="18" charset="0"/>
                <a:ea typeface="Calibri" pitchFamily="34" charset="0"/>
                <a:cs typeface="Times New Roman" pitchFamily="18" charset="0"/>
              </a:rPr>
              <a:t>  </a:t>
            </a:r>
            <a:r>
              <a:rPr lang="fr-FR" sz="4400" b="1" dirty="0" smtClean="0">
                <a:solidFill>
                  <a:srgbClr val="000000"/>
                </a:solidFill>
                <a:latin typeface="Times New Roman" pitchFamily="18" charset="0"/>
                <a:ea typeface="Calibri" pitchFamily="34" charset="0"/>
                <a:cs typeface="Times New Roman" pitchFamily="18" charset="0"/>
              </a:rPr>
              <a:t>volcanisme  explosif</a:t>
            </a:r>
            <a:r>
              <a:rPr lang="fr-FR" sz="4400" dirty="0" smtClean="0">
                <a:solidFill>
                  <a:srgbClr val="000000"/>
                </a:solidFill>
                <a:latin typeface="Times New Roman" pitchFamily="18" charset="0"/>
                <a:ea typeface="Calibri" pitchFamily="34" charset="0"/>
                <a:cs typeface="Times New Roman" pitchFamily="18" charset="0"/>
              </a:rPr>
              <a:t>; </a:t>
            </a:r>
          </a:p>
          <a:p>
            <a:pPr lvl="0" algn="ctr" eaLnBrk="0" hangingPunct="0">
              <a:buFont typeface="Wingdings" pitchFamily="2" charset="2"/>
              <a:buChar char="ü"/>
            </a:pPr>
            <a:r>
              <a:rPr lang="fr-FR" sz="4400" b="1" dirty="0" smtClean="0">
                <a:solidFill>
                  <a:srgbClr val="000000"/>
                </a:solidFill>
                <a:latin typeface="Times New Roman" pitchFamily="18" charset="0"/>
                <a:ea typeface="Calibri" pitchFamily="34" charset="0"/>
                <a:cs typeface="Times New Roman" pitchFamily="18" charset="0"/>
              </a:rPr>
              <a:t>  déformations  tectoniques:  plis  et  failles inverses en éventail.</a:t>
            </a:r>
          </a:p>
          <a:p>
            <a:pPr lvl="0" algn="ctr" eaLnBrk="0" hangingPunct="0"/>
            <a:endParaRPr lang="fr-FR" sz="3600" b="1" dirty="0" smtClean="0">
              <a:solidFill>
                <a:srgbClr val="000000"/>
              </a:solidFill>
              <a:latin typeface="Times New Roman" pitchFamily="18" charset="0"/>
              <a:cs typeface="Times New Roman" pitchFamily="18" charset="0"/>
            </a:endParaRPr>
          </a:p>
          <a:p>
            <a:pPr algn="ctr"/>
            <a:r>
              <a:rPr lang="fr-FR" sz="4400" b="1" dirty="0" smtClean="0">
                <a:solidFill>
                  <a:srgbClr val="00B050"/>
                </a:solidFill>
                <a:latin typeface="Times New Roman" pitchFamily="18" charset="0"/>
                <a:ea typeface="Calibri" pitchFamily="34" charset="0"/>
                <a:cs typeface="Times New Roman" pitchFamily="18" charset="0"/>
              </a:rPr>
              <a:t>4 – les étapes de formation des chaines de subduction: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down)">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down)">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down)">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wipe(down)">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xEl>
                                              <p:pRg st="6" end="6"/>
                                            </p:txEl>
                                          </p:spTgt>
                                        </p:tgtEl>
                                        <p:attrNameLst>
                                          <p:attrName>style.visibility</p:attrName>
                                        </p:attrNameLst>
                                      </p:cBhvr>
                                      <p:to>
                                        <p:strVal val="visible"/>
                                      </p:to>
                                    </p:set>
                                    <p:animEffect transition="in" filter="wipe(down)">
                                      <p:cBhvr>
                                        <p:cTn id="32"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nvPr/>
        </p:nvPicPr>
        <p:blipFill>
          <a:blip r:embed="rId2" cstate="print"/>
          <a:srcRect l="2009" t="3612" r="1638" b="2631"/>
          <a:stretch>
            <a:fillRect/>
          </a:stretch>
        </p:blipFill>
        <p:spPr bwMode="auto">
          <a:xfrm>
            <a:off x="1" y="0"/>
            <a:ext cx="9144000" cy="66437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4"/>
          <p:cNvSpPr txBox="1">
            <a:spLocks noChangeArrowheads="1"/>
          </p:cNvSpPr>
          <p:nvPr/>
        </p:nvSpPr>
        <p:spPr bwMode="auto">
          <a:xfrm>
            <a:off x="0" y="0"/>
            <a:ext cx="9144000" cy="6340197"/>
          </a:xfrm>
          <a:prstGeom prst="rect">
            <a:avLst/>
          </a:prstGeom>
          <a:noFill/>
          <a:ln w="9525">
            <a:noFill/>
            <a:miter lim="800000"/>
            <a:headEnd/>
            <a:tailEnd/>
          </a:ln>
        </p:spPr>
        <p:txBody>
          <a:bodyPr wrap="square">
            <a:spAutoFit/>
          </a:bodyPr>
          <a:lstStyle/>
          <a:p>
            <a:pPr lvl="0" algn="ctr"/>
            <a:r>
              <a:rPr lang="fr-FR" sz="3200" dirty="0" smtClean="0">
                <a:solidFill>
                  <a:srgbClr val="000000"/>
                </a:solidFill>
                <a:latin typeface="Times New Roman" pitchFamily="18" charset="0"/>
                <a:ea typeface="Calibri" pitchFamily="34" charset="0"/>
                <a:cs typeface="Times New Roman" pitchFamily="18" charset="0"/>
              </a:rPr>
              <a:t>La  cordill</a:t>
            </a:r>
            <a:r>
              <a:rPr lang="fr-FR" sz="3200" dirty="0" smtClean="0">
                <a:solidFill>
                  <a:srgbClr val="000000"/>
                </a:solidFill>
                <a:latin typeface="Calibri"/>
                <a:ea typeface="Calibri" pitchFamily="34" charset="0"/>
                <a:cs typeface="Times New Roman" pitchFamily="18" charset="0"/>
              </a:rPr>
              <a:t>è</a:t>
            </a:r>
            <a:r>
              <a:rPr lang="fr-FR" sz="3200" dirty="0" smtClean="0">
                <a:solidFill>
                  <a:srgbClr val="000000"/>
                </a:solidFill>
                <a:latin typeface="Times New Roman" pitchFamily="18" charset="0"/>
                <a:ea typeface="Calibri" pitchFamily="34" charset="0"/>
                <a:cs typeface="Times New Roman" pitchFamily="18" charset="0"/>
              </a:rPr>
              <a:t>re des  Andes est le r</a:t>
            </a:r>
            <a:r>
              <a:rPr lang="fr-FR" sz="3200" dirty="0" smtClean="0">
                <a:solidFill>
                  <a:srgbClr val="000000"/>
                </a:solidFill>
                <a:latin typeface="Calibri"/>
                <a:ea typeface="Calibri" pitchFamily="34" charset="0"/>
                <a:cs typeface="Times New Roman" pitchFamily="18" charset="0"/>
              </a:rPr>
              <a:t>é</a:t>
            </a:r>
            <a:r>
              <a:rPr lang="fr-FR" sz="3200" dirty="0" smtClean="0">
                <a:solidFill>
                  <a:srgbClr val="000000"/>
                </a:solidFill>
                <a:latin typeface="Times New Roman" pitchFamily="18" charset="0"/>
                <a:ea typeface="Calibri" pitchFamily="34" charset="0"/>
                <a:cs typeface="Times New Roman" pitchFamily="18" charset="0"/>
              </a:rPr>
              <a:t>sultat du rapprochement  et d’enfouissement  (subduction) de plaques  oc</a:t>
            </a:r>
            <a:r>
              <a:rPr lang="fr-FR" sz="3200" dirty="0" smtClean="0">
                <a:solidFill>
                  <a:srgbClr val="000000"/>
                </a:solidFill>
                <a:latin typeface="Calibri"/>
                <a:ea typeface="Calibri" pitchFamily="34" charset="0"/>
                <a:cs typeface="Times New Roman" pitchFamily="18" charset="0"/>
              </a:rPr>
              <a:t>é</a:t>
            </a:r>
            <a:r>
              <a:rPr lang="fr-FR" sz="3200" dirty="0" smtClean="0">
                <a:solidFill>
                  <a:srgbClr val="000000"/>
                </a:solidFill>
                <a:latin typeface="Times New Roman" pitchFamily="18" charset="0"/>
                <a:ea typeface="Calibri" pitchFamily="34" charset="0"/>
                <a:cs typeface="Times New Roman" pitchFamily="18" charset="0"/>
              </a:rPr>
              <a:t>aniques plus dense sous la plaque lithosph</a:t>
            </a:r>
            <a:r>
              <a:rPr lang="fr-FR" sz="3200" dirty="0" smtClean="0">
                <a:solidFill>
                  <a:srgbClr val="000000"/>
                </a:solidFill>
                <a:latin typeface="Calibri"/>
                <a:ea typeface="Calibri" pitchFamily="34" charset="0"/>
                <a:cs typeface="Times New Roman" pitchFamily="18" charset="0"/>
              </a:rPr>
              <a:t>é</a:t>
            </a:r>
            <a:r>
              <a:rPr lang="fr-FR" sz="3200" dirty="0" smtClean="0">
                <a:solidFill>
                  <a:srgbClr val="000000"/>
                </a:solidFill>
                <a:latin typeface="Times New Roman" pitchFamily="18" charset="0"/>
                <a:ea typeface="Calibri" pitchFamily="34" charset="0"/>
                <a:cs typeface="Times New Roman" pitchFamily="18" charset="0"/>
              </a:rPr>
              <a:t>rique continentale d</a:t>
            </a:r>
            <a:r>
              <a:rPr lang="fr-FR" sz="3200" dirty="0" smtClean="0">
                <a:solidFill>
                  <a:srgbClr val="000000"/>
                </a:solidFill>
                <a:latin typeface="Calibri"/>
                <a:ea typeface="Calibri" pitchFamily="34" charset="0"/>
                <a:cs typeface="Times New Roman" pitchFamily="18" charset="0"/>
              </a:rPr>
              <a:t>’</a:t>
            </a:r>
            <a:r>
              <a:rPr lang="fr-FR" sz="3200" dirty="0" smtClean="0">
                <a:solidFill>
                  <a:srgbClr val="000000"/>
                </a:solidFill>
                <a:latin typeface="Times New Roman" pitchFamily="18" charset="0"/>
                <a:ea typeface="Calibri" pitchFamily="34" charset="0"/>
                <a:cs typeface="Times New Roman" pitchFamily="18" charset="0"/>
              </a:rPr>
              <a:t>Am</a:t>
            </a:r>
            <a:r>
              <a:rPr lang="fr-FR" sz="3200" dirty="0" smtClean="0">
                <a:solidFill>
                  <a:srgbClr val="000000"/>
                </a:solidFill>
                <a:latin typeface="Calibri"/>
                <a:ea typeface="Calibri" pitchFamily="34" charset="0"/>
                <a:cs typeface="Times New Roman" pitchFamily="18" charset="0"/>
              </a:rPr>
              <a:t>é</a:t>
            </a:r>
            <a:r>
              <a:rPr lang="fr-FR" sz="3200" dirty="0" smtClean="0">
                <a:solidFill>
                  <a:srgbClr val="000000"/>
                </a:solidFill>
                <a:latin typeface="Times New Roman" pitchFamily="18" charset="0"/>
                <a:ea typeface="Calibri" pitchFamily="34" charset="0"/>
                <a:cs typeface="Times New Roman" pitchFamily="18" charset="0"/>
              </a:rPr>
              <a:t>rique du sud moins dense  et qui se produit par </a:t>
            </a:r>
            <a:r>
              <a:rPr lang="fr-FR" sz="3200" dirty="0" smtClean="0">
                <a:solidFill>
                  <a:srgbClr val="000000"/>
                </a:solidFill>
                <a:latin typeface="Calibri"/>
                <a:ea typeface="Calibri" pitchFamily="34" charset="0"/>
                <a:cs typeface="Times New Roman" pitchFamily="18" charset="0"/>
              </a:rPr>
              <a:t>é</a:t>
            </a:r>
            <a:r>
              <a:rPr lang="fr-FR" sz="3200" dirty="0" smtClean="0">
                <a:solidFill>
                  <a:srgbClr val="000000"/>
                </a:solidFill>
                <a:latin typeface="Times New Roman" pitchFamily="18" charset="0"/>
                <a:ea typeface="Calibri" pitchFamily="34" charset="0"/>
                <a:cs typeface="Times New Roman" pitchFamily="18" charset="0"/>
              </a:rPr>
              <a:t>tapes:</a:t>
            </a:r>
          </a:p>
          <a:p>
            <a:pPr lvl="0" algn="ctr"/>
            <a:endParaRPr lang="fr-FR" sz="3200" dirty="0" smtClean="0">
              <a:solidFill>
                <a:srgbClr val="000000"/>
              </a:solidFill>
              <a:latin typeface="Times New Roman" pitchFamily="18" charset="0"/>
              <a:cs typeface="Times New Roman" pitchFamily="18" charset="0"/>
            </a:endParaRPr>
          </a:p>
          <a:p>
            <a:pPr algn="ctr">
              <a:buFont typeface="Wingdings" pitchFamily="2" charset="2"/>
              <a:buChar char="Ø"/>
            </a:pPr>
            <a:r>
              <a:rPr lang="fr-FR" sz="4000" b="1" dirty="0" smtClean="0">
                <a:solidFill>
                  <a:srgbClr val="FF0000"/>
                </a:solidFill>
                <a:latin typeface="Times New Roman" pitchFamily="18" charset="0"/>
                <a:ea typeface="Calibri" pitchFamily="34" charset="0"/>
                <a:cs typeface="Times New Roman" pitchFamily="18" charset="0"/>
              </a:rPr>
              <a:t>  En premier lieu suite aux contraintes tectoniques compressives la plaque océanique devient plus dense  se brise et s’enfonce lentement sous la lithosphère continentale.</a:t>
            </a:r>
          </a:p>
          <a:p>
            <a:pPr lvl="0" algn="ctr"/>
            <a:endParaRPr lang="fr-FR" sz="14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wipe(down)">
                                      <p:cBhvr>
                                        <p:cTn id="1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4"/>
          <p:cNvSpPr txBox="1">
            <a:spLocks noChangeArrowheads="1"/>
          </p:cNvSpPr>
          <p:nvPr/>
        </p:nvSpPr>
        <p:spPr bwMode="auto">
          <a:xfrm>
            <a:off x="0" y="0"/>
            <a:ext cx="9144000" cy="6863417"/>
          </a:xfrm>
          <a:prstGeom prst="rect">
            <a:avLst/>
          </a:prstGeom>
          <a:noFill/>
          <a:ln w="9525">
            <a:noFill/>
            <a:miter lim="800000"/>
            <a:headEnd/>
            <a:tailEnd/>
          </a:ln>
        </p:spPr>
        <p:txBody>
          <a:bodyPr wrap="square">
            <a:spAutoFit/>
          </a:bodyPr>
          <a:lstStyle/>
          <a:p>
            <a:pPr lvl="0" algn="ctr" eaLnBrk="0" hangingPunct="0">
              <a:buFont typeface="Wingdings" pitchFamily="2" charset="2"/>
              <a:buChar char="Ø"/>
            </a:pPr>
            <a:r>
              <a:rPr lang="fr-FR" sz="4000" b="1" dirty="0" smtClean="0">
                <a:solidFill>
                  <a:srgbClr val="000000"/>
                </a:solidFill>
                <a:latin typeface="Times New Roman" pitchFamily="18" charset="0"/>
                <a:ea typeface="Calibri" pitchFamily="34" charset="0"/>
                <a:cs typeface="Times New Roman" pitchFamily="18" charset="0"/>
              </a:rPr>
              <a:t> Dans la zone d’affrontement se crée une fosse et Les sédiments marin recouvrant la plaque  plongeante seront  rabotés et raclés par la plaque chevauchant et forme le prisme d’accrétion.</a:t>
            </a:r>
          </a:p>
          <a:p>
            <a:pPr lvl="0" algn="ctr" eaLnBrk="0" hangingPunct="0"/>
            <a:endParaRPr lang="fr-FR" sz="4000" b="1" dirty="0" smtClean="0">
              <a:latin typeface="Times New Roman" pitchFamily="18" charset="0"/>
              <a:cs typeface="Times New Roman" pitchFamily="18" charset="0"/>
            </a:endParaRPr>
          </a:p>
          <a:p>
            <a:pPr lvl="0" algn="ctr" eaLnBrk="0" hangingPunct="0">
              <a:buFont typeface="Wingdings" pitchFamily="2" charset="2"/>
              <a:buChar char="Ø"/>
            </a:pPr>
            <a:r>
              <a:rPr lang="fr-FR" sz="4000" dirty="0" smtClean="0">
                <a:solidFill>
                  <a:srgbClr val="000000"/>
                </a:solidFill>
                <a:latin typeface="Times New Roman" pitchFamily="18" charset="0"/>
                <a:ea typeface="Calibri" pitchFamily="34" charset="0"/>
                <a:cs typeface="Times New Roman" pitchFamily="18" charset="0"/>
              </a:rPr>
              <a:t>  </a:t>
            </a:r>
            <a:r>
              <a:rPr lang="fr-FR" sz="4000" b="1" dirty="0" smtClean="0">
                <a:solidFill>
                  <a:srgbClr val="FF0000"/>
                </a:solidFill>
                <a:latin typeface="Times New Roman" pitchFamily="18" charset="0"/>
                <a:ea typeface="Calibri" pitchFamily="34" charset="0"/>
                <a:cs typeface="Times New Roman" pitchFamily="18" charset="0"/>
              </a:rPr>
              <a:t>Les roches de la croute océanique plongeante subissent en profondeur des pressions et des températures de plus en plus grandes elles se transforment et</a:t>
            </a:r>
            <a:endParaRPr lang="fr-FR" sz="40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wipe(down)">
                                      <p:cBhvr>
                                        <p:cTn id="1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4"/>
          <p:cNvSpPr txBox="1">
            <a:spLocks noChangeArrowheads="1"/>
          </p:cNvSpPr>
          <p:nvPr/>
        </p:nvSpPr>
        <p:spPr bwMode="auto">
          <a:xfrm>
            <a:off x="0" y="0"/>
            <a:ext cx="9144000" cy="7478970"/>
          </a:xfrm>
          <a:prstGeom prst="rect">
            <a:avLst/>
          </a:prstGeom>
          <a:noFill/>
          <a:ln w="9525">
            <a:noFill/>
            <a:miter lim="800000"/>
            <a:headEnd/>
            <a:tailEnd/>
          </a:ln>
        </p:spPr>
        <p:txBody>
          <a:bodyPr wrap="square">
            <a:spAutoFit/>
          </a:bodyPr>
          <a:lstStyle/>
          <a:p>
            <a:pPr lvl="0" algn="ctr" eaLnBrk="0" hangingPunct="0"/>
            <a:r>
              <a:rPr lang="fr-FR" sz="4000" b="1" dirty="0" smtClean="0">
                <a:solidFill>
                  <a:srgbClr val="FF0000"/>
                </a:solidFill>
                <a:latin typeface="Times New Roman" pitchFamily="18" charset="0"/>
                <a:ea typeface="Calibri" pitchFamily="34" charset="0"/>
                <a:cs typeface="Times New Roman" pitchFamily="18" charset="0"/>
              </a:rPr>
              <a:t>et libèrent  l’eau qui crée les conditions de fusion partielle de la péridotite avec production d’un magma Andésitique.</a:t>
            </a:r>
          </a:p>
          <a:p>
            <a:pPr lvl="0" algn="ctr" eaLnBrk="0" hangingPunct="0"/>
            <a:endParaRPr lang="fr-FR" sz="4000" b="1" dirty="0" smtClean="0">
              <a:solidFill>
                <a:srgbClr val="FF0000"/>
              </a:solidFill>
              <a:latin typeface="Times New Roman" pitchFamily="18" charset="0"/>
              <a:cs typeface="Times New Roman" pitchFamily="18" charset="0"/>
            </a:endParaRPr>
          </a:p>
          <a:p>
            <a:pPr lvl="0" algn="ctr" eaLnBrk="0" hangingPunct="0">
              <a:buFont typeface="Wingdings" pitchFamily="2" charset="2"/>
              <a:buChar char="Ø"/>
            </a:pPr>
            <a:r>
              <a:rPr lang="fr-FR" sz="4000" b="1" dirty="0" smtClean="0">
                <a:solidFill>
                  <a:srgbClr val="000000"/>
                </a:solidFill>
                <a:latin typeface="Times New Roman" pitchFamily="18" charset="0"/>
                <a:ea typeface="Calibri" pitchFamily="34" charset="0"/>
                <a:cs typeface="Times New Roman" pitchFamily="18" charset="0"/>
              </a:rPr>
              <a:t>  Surrection d’un relief (chaine  de  montagne)  par un épaississement de la croute continentale lié à un raccourcissement et un empilement  résultat des contraintes tectoniques compressives.</a:t>
            </a:r>
            <a:endParaRPr lang="fr-FR" sz="4000" b="1" dirty="0" smtClean="0">
              <a:latin typeface="Times New Roman" pitchFamily="18" charset="0"/>
              <a:cs typeface="Times New Roman" pitchFamily="18" charset="0"/>
            </a:endParaRPr>
          </a:p>
          <a:p>
            <a:pPr algn="ctr">
              <a:buFont typeface="Wingdings" pitchFamily="2" charset="2"/>
              <a:buChar char="Ø"/>
            </a:pPr>
            <a:endParaRPr lang="fr-FR" sz="4000" dirty="0" smtClean="0">
              <a:solidFill>
                <a:srgbClr val="000000"/>
              </a:solidFill>
              <a:latin typeface="Times New Roman" pitchFamily="18" charset="0"/>
              <a:ea typeface="Calibri" pitchFamily="34" charset="0"/>
              <a:cs typeface="Times New Roman" pitchFamily="18" charset="0"/>
            </a:endParaRPr>
          </a:p>
          <a:p>
            <a:pPr lvl="0" algn="ctr"/>
            <a:endParaRPr lang="fr-FR" sz="40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wipe(down)">
                                      <p:cBhvr>
                                        <p:cTn id="1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4"/>
          <p:cNvSpPr txBox="1">
            <a:spLocks noChangeArrowheads="1"/>
          </p:cNvSpPr>
          <p:nvPr/>
        </p:nvSpPr>
        <p:spPr bwMode="auto">
          <a:xfrm>
            <a:off x="0" y="0"/>
            <a:ext cx="9144000" cy="6986528"/>
          </a:xfrm>
          <a:prstGeom prst="rect">
            <a:avLst/>
          </a:prstGeom>
          <a:noFill/>
          <a:ln w="9525">
            <a:noFill/>
            <a:miter lim="800000"/>
            <a:headEnd/>
            <a:tailEnd/>
          </a:ln>
        </p:spPr>
        <p:txBody>
          <a:bodyPr wrap="square">
            <a:spAutoFit/>
          </a:bodyPr>
          <a:lstStyle/>
          <a:p>
            <a:pPr lvl="0" eaLnBrk="0" hangingPunct="0"/>
            <a:r>
              <a:rPr lang="fr-FR" sz="3200" b="1" dirty="0" smtClean="0">
                <a:solidFill>
                  <a:srgbClr val="0070C0"/>
                </a:solidFill>
                <a:latin typeface="Times New Roman" pitchFamily="18" charset="0"/>
                <a:ea typeface="Calibri" pitchFamily="34" charset="0"/>
                <a:cs typeface="Times New Roman" pitchFamily="18" charset="0"/>
              </a:rPr>
              <a:t>4 </a:t>
            </a:r>
            <a:r>
              <a:rPr lang="fr-FR" sz="3200" b="1" dirty="0" smtClean="0">
                <a:solidFill>
                  <a:srgbClr val="0070C0"/>
                </a:solidFill>
                <a:latin typeface="Calibri"/>
                <a:ea typeface="Calibri" pitchFamily="34" charset="0"/>
                <a:cs typeface="Times New Roman" pitchFamily="18" charset="0"/>
              </a:rPr>
              <a:t>–</a:t>
            </a:r>
            <a:r>
              <a:rPr lang="fr-FR" sz="3200" b="1" dirty="0" smtClean="0">
                <a:solidFill>
                  <a:srgbClr val="0070C0"/>
                </a:solidFill>
                <a:latin typeface="Times New Roman" pitchFamily="18" charset="0"/>
                <a:ea typeface="Calibri" pitchFamily="34" charset="0"/>
                <a:cs typeface="Times New Roman" pitchFamily="18" charset="0"/>
              </a:rPr>
              <a:t> 2 / Conclusion :</a:t>
            </a:r>
            <a:endParaRPr lang="fr-FR" sz="1400" dirty="0" smtClean="0">
              <a:latin typeface="Arial" pitchFamily="34" charset="0"/>
              <a:cs typeface="Arial" pitchFamily="34" charset="0"/>
            </a:endParaRPr>
          </a:p>
          <a:p>
            <a:pPr lvl="0" algn="ctr" eaLnBrk="0" hangingPunct="0"/>
            <a:r>
              <a:rPr lang="fr-FR" sz="3200" dirty="0" smtClean="0">
                <a:solidFill>
                  <a:srgbClr val="000000"/>
                </a:solidFill>
                <a:latin typeface="Times New Roman" pitchFamily="18" charset="0"/>
                <a:ea typeface="Calibri" pitchFamily="34" charset="0"/>
                <a:cs typeface="Times New Roman" pitchFamily="18" charset="0"/>
              </a:rPr>
              <a:t>Les  zones de subduction sont des fronti</a:t>
            </a:r>
            <a:r>
              <a:rPr lang="fr-FR" sz="3200" dirty="0" smtClean="0">
                <a:solidFill>
                  <a:srgbClr val="000000"/>
                </a:solidFill>
                <a:latin typeface="Calibri"/>
                <a:ea typeface="Calibri" pitchFamily="34" charset="0"/>
                <a:cs typeface="Times New Roman" pitchFamily="18" charset="0"/>
              </a:rPr>
              <a:t>è</a:t>
            </a:r>
            <a:r>
              <a:rPr lang="fr-FR" sz="3200" dirty="0" smtClean="0">
                <a:solidFill>
                  <a:srgbClr val="000000"/>
                </a:solidFill>
                <a:latin typeface="Times New Roman" pitchFamily="18" charset="0"/>
                <a:ea typeface="Calibri" pitchFamily="34" charset="0"/>
                <a:cs typeface="Times New Roman" pitchFamily="18" charset="0"/>
              </a:rPr>
              <a:t>res convergentes o</a:t>
            </a:r>
            <a:r>
              <a:rPr lang="fr-FR" sz="3200" dirty="0" smtClean="0">
                <a:solidFill>
                  <a:srgbClr val="000000"/>
                </a:solidFill>
                <a:latin typeface="Calibri"/>
                <a:ea typeface="Calibri" pitchFamily="34" charset="0"/>
                <a:cs typeface="Times New Roman" pitchFamily="18" charset="0"/>
              </a:rPr>
              <a:t>ù</a:t>
            </a:r>
            <a:r>
              <a:rPr lang="fr-FR" sz="3200" dirty="0" smtClean="0">
                <a:solidFill>
                  <a:srgbClr val="000000"/>
                </a:solidFill>
                <a:latin typeface="Times New Roman" pitchFamily="18" charset="0"/>
                <a:ea typeface="Calibri" pitchFamily="34" charset="0"/>
                <a:cs typeface="Times New Roman" pitchFamily="18" charset="0"/>
              </a:rPr>
              <a:t> la lithosph</a:t>
            </a:r>
            <a:r>
              <a:rPr lang="fr-FR" sz="3200" dirty="0" smtClean="0">
                <a:solidFill>
                  <a:srgbClr val="000000"/>
                </a:solidFill>
                <a:latin typeface="Calibri"/>
                <a:ea typeface="Calibri" pitchFamily="34" charset="0"/>
                <a:cs typeface="Times New Roman" pitchFamily="18" charset="0"/>
              </a:rPr>
              <a:t>è</a:t>
            </a:r>
            <a:r>
              <a:rPr lang="fr-FR" sz="3200" dirty="0" smtClean="0">
                <a:solidFill>
                  <a:srgbClr val="000000"/>
                </a:solidFill>
                <a:latin typeface="Times New Roman" pitchFamily="18" charset="0"/>
                <a:ea typeface="Calibri" pitchFamily="34" charset="0"/>
                <a:cs typeface="Times New Roman" pitchFamily="18" charset="0"/>
              </a:rPr>
              <a:t>re oc</a:t>
            </a:r>
            <a:r>
              <a:rPr lang="fr-FR" sz="3200" dirty="0" smtClean="0">
                <a:solidFill>
                  <a:srgbClr val="000000"/>
                </a:solidFill>
                <a:latin typeface="Calibri"/>
                <a:ea typeface="Calibri" pitchFamily="34" charset="0"/>
                <a:cs typeface="Times New Roman" pitchFamily="18" charset="0"/>
              </a:rPr>
              <a:t>é</a:t>
            </a:r>
            <a:r>
              <a:rPr lang="fr-FR" sz="3200" dirty="0" smtClean="0">
                <a:solidFill>
                  <a:srgbClr val="000000"/>
                </a:solidFill>
                <a:latin typeface="Times New Roman" pitchFamily="18" charset="0"/>
                <a:ea typeface="Calibri" pitchFamily="34" charset="0"/>
                <a:cs typeface="Times New Roman" pitchFamily="18" charset="0"/>
              </a:rPr>
              <a:t>anique plonge dans l</a:t>
            </a:r>
            <a:r>
              <a:rPr lang="fr-FR" sz="3200" dirty="0" smtClean="0">
                <a:solidFill>
                  <a:srgbClr val="000000"/>
                </a:solidFill>
                <a:latin typeface="Calibri"/>
                <a:ea typeface="Calibri" pitchFamily="34" charset="0"/>
                <a:cs typeface="Times New Roman" pitchFamily="18" charset="0"/>
              </a:rPr>
              <a:t>’</a:t>
            </a:r>
            <a:r>
              <a:rPr lang="fr-FR" sz="3200" dirty="0" smtClean="0">
                <a:solidFill>
                  <a:srgbClr val="000000"/>
                </a:solidFill>
                <a:latin typeface="Times New Roman" pitchFamily="18" charset="0"/>
                <a:ea typeface="Calibri" pitchFamily="34" charset="0"/>
                <a:cs typeface="Times New Roman" pitchFamily="18" charset="0"/>
              </a:rPr>
              <a:t>asth</a:t>
            </a:r>
            <a:r>
              <a:rPr lang="fr-FR" sz="3200" dirty="0" smtClean="0">
                <a:solidFill>
                  <a:srgbClr val="000000"/>
                </a:solidFill>
                <a:latin typeface="Calibri"/>
                <a:ea typeface="Calibri" pitchFamily="34" charset="0"/>
                <a:cs typeface="Times New Roman" pitchFamily="18" charset="0"/>
              </a:rPr>
              <a:t>é</a:t>
            </a:r>
            <a:r>
              <a:rPr lang="fr-FR" sz="3200" dirty="0" smtClean="0">
                <a:solidFill>
                  <a:srgbClr val="000000"/>
                </a:solidFill>
                <a:latin typeface="Times New Roman" pitchFamily="18" charset="0"/>
                <a:ea typeface="Calibri" pitchFamily="34" charset="0"/>
                <a:cs typeface="Times New Roman" pitchFamily="18" charset="0"/>
              </a:rPr>
              <a:t>nosph</a:t>
            </a:r>
            <a:r>
              <a:rPr lang="fr-FR" sz="3200" dirty="0" smtClean="0">
                <a:solidFill>
                  <a:srgbClr val="000000"/>
                </a:solidFill>
                <a:latin typeface="Calibri"/>
                <a:ea typeface="Calibri" pitchFamily="34" charset="0"/>
                <a:cs typeface="Times New Roman" pitchFamily="18" charset="0"/>
              </a:rPr>
              <a:t>è</a:t>
            </a:r>
            <a:r>
              <a:rPr lang="fr-FR" sz="3200" dirty="0" smtClean="0">
                <a:solidFill>
                  <a:srgbClr val="000000"/>
                </a:solidFill>
                <a:latin typeface="Times New Roman" pitchFamily="18" charset="0"/>
                <a:ea typeface="Calibri" pitchFamily="34" charset="0"/>
                <a:cs typeface="Times New Roman" pitchFamily="18" charset="0"/>
              </a:rPr>
              <a:t>re elles  sont associ</a:t>
            </a:r>
            <a:r>
              <a:rPr lang="fr-FR" sz="3200" dirty="0" smtClean="0">
                <a:solidFill>
                  <a:srgbClr val="000000"/>
                </a:solidFill>
                <a:latin typeface="Calibri"/>
                <a:ea typeface="Calibri" pitchFamily="34" charset="0"/>
                <a:cs typeface="Times New Roman" pitchFamily="18" charset="0"/>
              </a:rPr>
              <a:t>é</a:t>
            </a:r>
            <a:r>
              <a:rPr lang="fr-FR" sz="3200" dirty="0" smtClean="0">
                <a:solidFill>
                  <a:srgbClr val="000000"/>
                </a:solidFill>
                <a:latin typeface="Times New Roman" pitchFamily="18" charset="0"/>
                <a:ea typeface="Calibri" pitchFamily="34" charset="0"/>
                <a:cs typeface="Times New Roman" pitchFamily="18" charset="0"/>
              </a:rPr>
              <a:t>es </a:t>
            </a:r>
            <a:r>
              <a:rPr lang="fr-FR" sz="3200" dirty="0" smtClean="0">
                <a:solidFill>
                  <a:srgbClr val="000000"/>
                </a:solidFill>
                <a:latin typeface="Calibri"/>
                <a:ea typeface="Calibri" pitchFamily="34" charset="0"/>
                <a:cs typeface="Times New Roman" pitchFamily="18" charset="0"/>
              </a:rPr>
              <a:t>à</a:t>
            </a:r>
            <a:r>
              <a:rPr lang="fr-FR" sz="3200" dirty="0" smtClean="0">
                <a:solidFill>
                  <a:srgbClr val="000000"/>
                </a:solidFill>
                <a:latin typeface="Times New Roman" pitchFamily="18" charset="0"/>
                <a:ea typeface="Calibri" pitchFamily="34" charset="0"/>
                <a:cs typeface="Times New Roman" pitchFamily="18" charset="0"/>
              </a:rPr>
              <a:t> une d</a:t>
            </a:r>
            <a:r>
              <a:rPr lang="fr-FR" sz="3200" dirty="0" smtClean="0">
                <a:solidFill>
                  <a:srgbClr val="000000"/>
                </a:solidFill>
                <a:latin typeface="Calibri"/>
                <a:ea typeface="Calibri" pitchFamily="34" charset="0"/>
                <a:cs typeface="Times New Roman" pitchFamily="18" charset="0"/>
              </a:rPr>
              <a:t>é</a:t>
            </a:r>
            <a:r>
              <a:rPr lang="fr-FR" sz="3200" dirty="0" smtClean="0">
                <a:solidFill>
                  <a:srgbClr val="000000"/>
                </a:solidFill>
                <a:latin typeface="Times New Roman" pitchFamily="18" charset="0"/>
                <a:ea typeface="Calibri" pitchFamily="34" charset="0"/>
                <a:cs typeface="Times New Roman" pitchFamily="18" charset="0"/>
              </a:rPr>
              <a:t>formation de la croute continentale donnant naissance </a:t>
            </a:r>
            <a:r>
              <a:rPr lang="fr-FR" sz="3200" dirty="0" smtClean="0">
                <a:solidFill>
                  <a:srgbClr val="000000"/>
                </a:solidFill>
                <a:latin typeface="Calibri"/>
                <a:ea typeface="Calibri" pitchFamily="34" charset="0"/>
                <a:cs typeface="Times New Roman" pitchFamily="18" charset="0"/>
              </a:rPr>
              <a:t>à</a:t>
            </a:r>
            <a:r>
              <a:rPr lang="fr-FR" sz="3200" dirty="0" smtClean="0">
                <a:solidFill>
                  <a:srgbClr val="000000"/>
                </a:solidFill>
                <a:latin typeface="Times New Roman" pitchFamily="18" charset="0"/>
                <a:ea typeface="Calibri" pitchFamily="34" charset="0"/>
                <a:cs typeface="Times New Roman" pitchFamily="18" charset="0"/>
              </a:rPr>
              <a:t>  des chaines de subduction pr</a:t>
            </a:r>
            <a:r>
              <a:rPr lang="fr-FR" sz="3200" dirty="0" smtClean="0">
                <a:solidFill>
                  <a:srgbClr val="000000"/>
                </a:solidFill>
                <a:latin typeface="Calibri"/>
                <a:ea typeface="Calibri" pitchFamily="34" charset="0"/>
                <a:cs typeface="Times New Roman" pitchFamily="18" charset="0"/>
              </a:rPr>
              <a:t>é</a:t>
            </a:r>
            <a:r>
              <a:rPr lang="fr-FR" sz="3200" dirty="0" smtClean="0">
                <a:solidFill>
                  <a:srgbClr val="000000"/>
                </a:solidFill>
                <a:latin typeface="Times New Roman" pitchFamily="18" charset="0"/>
                <a:ea typeface="Calibri" pitchFamily="34" charset="0"/>
                <a:cs typeface="Times New Roman" pitchFamily="18" charset="0"/>
              </a:rPr>
              <a:t>sentant des caract</a:t>
            </a:r>
            <a:r>
              <a:rPr lang="fr-FR" sz="3200" dirty="0" smtClean="0">
                <a:solidFill>
                  <a:srgbClr val="000000"/>
                </a:solidFill>
                <a:latin typeface="Calibri"/>
                <a:ea typeface="Calibri" pitchFamily="34" charset="0"/>
                <a:cs typeface="Times New Roman" pitchFamily="18" charset="0"/>
              </a:rPr>
              <a:t>é</a:t>
            </a:r>
            <a:r>
              <a:rPr lang="fr-FR" sz="3200" dirty="0" smtClean="0">
                <a:solidFill>
                  <a:srgbClr val="000000"/>
                </a:solidFill>
                <a:latin typeface="Times New Roman" pitchFamily="18" charset="0"/>
                <a:ea typeface="Calibri" pitchFamily="34" charset="0"/>
                <a:cs typeface="Times New Roman" pitchFamily="18" charset="0"/>
              </a:rPr>
              <a:t>ristiques </a:t>
            </a:r>
            <a:r>
              <a:rPr lang="fr-FR" sz="3200" b="1" dirty="0" smtClean="0">
                <a:solidFill>
                  <a:srgbClr val="FF0000"/>
                </a:solidFill>
                <a:latin typeface="Times New Roman" pitchFamily="18" charset="0"/>
                <a:ea typeface="Calibri" pitchFamily="34" charset="0"/>
                <a:cs typeface="Times New Roman" pitchFamily="18" charset="0"/>
              </a:rPr>
              <a:t>structurales</a:t>
            </a:r>
            <a:r>
              <a:rPr lang="fr-FR" sz="3200" dirty="0" smtClean="0">
                <a:solidFill>
                  <a:srgbClr val="000000"/>
                </a:solidFill>
                <a:latin typeface="Times New Roman" pitchFamily="18" charset="0"/>
                <a:ea typeface="Calibri" pitchFamily="34" charset="0"/>
                <a:cs typeface="Times New Roman" pitchFamily="18" charset="0"/>
              </a:rPr>
              <a:t>, </a:t>
            </a:r>
            <a:r>
              <a:rPr lang="fr-FR" sz="3200" b="1" dirty="0" smtClean="0">
                <a:solidFill>
                  <a:srgbClr val="FF0000"/>
                </a:solidFill>
                <a:latin typeface="Times New Roman" pitchFamily="18" charset="0"/>
                <a:ea typeface="Calibri" pitchFamily="34" charset="0"/>
                <a:cs typeface="Times New Roman" pitchFamily="18" charset="0"/>
              </a:rPr>
              <a:t>g</a:t>
            </a:r>
            <a:r>
              <a:rPr lang="fr-FR" sz="3200" b="1" dirty="0" smtClean="0">
                <a:solidFill>
                  <a:srgbClr val="FF0000"/>
                </a:solidFill>
                <a:latin typeface="Calibri"/>
                <a:ea typeface="Calibri" pitchFamily="34" charset="0"/>
                <a:cs typeface="Times New Roman" pitchFamily="18" charset="0"/>
              </a:rPr>
              <a:t>é</a:t>
            </a:r>
            <a:r>
              <a:rPr lang="fr-FR" sz="3200" b="1" dirty="0" smtClean="0">
                <a:solidFill>
                  <a:srgbClr val="FF0000"/>
                </a:solidFill>
                <a:latin typeface="Times New Roman" pitchFamily="18" charset="0"/>
                <a:ea typeface="Calibri" pitchFamily="34" charset="0"/>
                <a:cs typeface="Times New Roman" pitchFamily="18" charset="0"/>
              </a:rPr>
              <a:t>ophysiques</a:t>
            </a:r>
            <a:r>
              <a:rPr lang="fr-FR" sz="3200" dirty="0" smtClean="0">
                <a:solidFill>
                  <a:srgbClr val="000000"/>
                </a:solidFill>
                <a:latin typeface="Times New Roman" pitchFamily="18" charset="0"/>
                <a:ea typeface="Calibri" pitchFamily="34" charset="0"/>
                <a:cs typeface="Times New Roman" pitchFamily="18" charset="0"/>
              </a:rPr>
              <a:t>, </a:t>
            </a:r>
            <a:r>
              <a:rPr lang="fr-FR" sz="3200" b="1" dirty="0" smtClean="0">
                <a:solidFill>
                  <a:srgbClr val="FF0000"/>
                </a:solidFill>
                <a:latin typeface="Times New Roman" pitchFamily="18" charset="0"/>
                <a:ea typeface="Calibri" pitchFamily="34" charset="0"/>
                <a:cs typeface="Times New Roman" pitchFamily="18" charset="0"/>
              </a:rPr>
              <a:t>p</a:t>
            </a:r>
            <a:r>
              <a:rPr lang="fr-FR" sz="3200" b="1" dirty="0" smtClean="0">
                <a:solidFill>
                  <a:srgbClr val="FF0000"/>
                </a:solidFill>
                <a:latin typeface="Calibri"/>
                <a:ea typeface="Calibri" pitchFamily="34" charset="0"/>
                <a:cs typeface="Times New Roman" pitchFamily="18" charset="0"/>
              </a:rPr>
              <a:t>é</a:t>
            </a:r>
            <a:r>
              <a:rPr lang="fr-FR" sz="3200" b="1" dirty="0" smtClean="0">
                <a:solidFill>
                  <a:srgbClr val="FF0000"/>
                </a:solidFill>
                <a:latin typeface="Times New Roman" pitchFamily="18" charset="0"/>
                <a:ea typeface="Calibri" pitchFamily="34" charset="0"/>
                <a:cs typeface="Times New Roman" pitchFamily="18" charset="0"/>
              </a:rPr>
              <a:t>trographiques</a:t>
            </a:r>
            <a:r>
              <a:rPr lang="fr-FR" sz="3200" dirty="0" smtClean="0">
                <a:solidFill>
                  <a:srgbClr val="000000"/>
                </a:solidFill>
                <a:latin typeface="Times New Roman" pitchFamily="18" charset="0"/>
                <a:ea typeface="Calibri" pitchFamily="34" charset="0"/>
                <a:cs typeface="Times New Roman" pitchFamily="18" charset="0"/>
              </a:rPr>
              <a:t> et </a:t>
            </a:r>
            <a:r>
              <a:rPr lang="fr-FR" sz="3200" b="1" dirty="0" smtClean="0">
                <a:solidFill>
                  <a:srgbClr val="FF0000"/>
                </a:solidFill>
                <a:latin typeface="Times New Roman" pitchFamily="18" charset="0"/>
                <a:ea typeface="Calibri" pitchFamily="34" charset="0"/>
                <a:cs typeface="Times New Roman" pitchFamily="18" charset="0"/>
              </a:rPr>
              <a:t>tectoniques</a:t>
            </a:r>
            <a:r>
              <a:rPr lang="fr-FR" sz="3200" dirty="0" smtClean="0">
                <a:solidFill>
                  <a:srgbClr val="000000"/>
                </a:solidFill>
                <a:latin typeface="Times New Roman" pitchFamily="18" charset="0"/>
                <a:ea typeface="Calibri" pitchFamily="34" charset="0"/>
                <a:cs typeface="Times New Roman" pitchFamily="18" charset="0"/>
              </a:rPr>
              <a:t>.</a:t>
            </a:r>
            <a:endParaRPr lang="fr-FR" sz="1400" dirty="0" smtClean="0">
              <a:latin typeface="Arial" pitchFamily="34" charset="0"/>
              <a:cs typeface="Arial" pitchFamily="34" charset="0"/>
            </a:endParaRPr>
          </a:p>
          <a:p>
            <a:pPr lvl="0" algn="ctr" eaLnBrk="0" hangingPunct="0"/>
            <a:endParaRPr lang="fr-FR" sz="3200" b="1" dirty="0" smtClean="0">
              <a:solidFill>
                <a:srgbClr val="0070C0"/>
              </a:solidFill>
              <a:latin typeface="Times New Roman" pitchFamily="18" charset="0"/>
              <a:ea typeface="Calibri" pitchFamily="34" charset="0"/>
              <a:cs typeface="Times New Roman" pitchFamily="18" charset="0"/>
            </a:endParaRPr>
          </a:p>
          <a:p>
            <a:pPr lvl="0" algn="ctr" eaLnBrk="0" hangingPunct="0"/>
            <a:r>
              <a:rPr lang="fr-FR" sz="3200" b="1" dirty="0" smtClean="0">
                <a:solidFill>
                  <a:srgbClr val="0070C0"/>
                </a:solidFill>
                <a:latin typeface="Times New Roman" pitchFamily="18" charset="0"/>
                <a:ea typeface="Calibri" pitchFamily="34" charset="0"/>
                <a:cs typeface="Times New Roman" pitchFamily="18" charset="0"/>
              </a:rPr>
              <a:t>Remarque :</a:t>
            </a:r>
            <a:endParaRPr lang="fr-FR" sz="1400" dirty="0" smtClean="0">
              <a:latin typeface="Arial" pitchFamily="34" charset="0"/>
              <a:cs typeface="Arial" pitchFamily="34" charset="0"/>
            </a:endParaRPr>
          </a:p>
          <a:p>
            <a:pPr lvl="0" algn="ctr" eaLnBrk="0" hangingPunct="0"/>
            <a:r>
              <a:rPr lang="fr-FR" sz="3200" dirty="0" smtClean="0">
                <a:solidFill>
                  <a:srgbClr val="000000"/>
                </a:solidFill>
                <a:latin typeface="Times New Roman" pitchFamily="18" charset="0"/>
                <a:ea typeface="Calibri" pitchFamily="34" charset="0"/>
                <a:cs typeface="Times New Roman" pitchFamily="18" charset="0"/>
              </a:rPr>
              <a:t>Zone de subduction oc</a:t>
            </a:r>
            <a:r>
              <a:rPr lang="fr-FR" sz="3200" dirty="0" smtClean="0">
                <a:solidFill>
                  <a:srgbClr val="000000"/>
                </a:solidFill>
                <a:latin typeface="Calibri"/>
                <a:ea typeface="Calibri" pitchFamily="34" charset="0"/>
                <a:cs typeface="Times New Roman" pitchFamily="18" charset="0"/>
              </a:rPr>
              <a:t>é</a:t>
            </a:r>
            <a:r>
              <a:rPr lang="fr-FR" sz="3200" dirty="0" smtClean="0">
                <a:solidFill>
                  <a:srgbClr val="000000"/>
                </a:solidFill>
                <a:latin typeface="Times New Roman" pitchFamily="18" charset="0"/>
                <a:ea typeface="Calibri" pitchFamily="34" charset="0"/>
                <a:cs typeface="Times New Roman" pitchFamily="18" charset="0"/>
              </a:rPr>
              <a:t>anique : convergence entre deux plaques oc</a:t>
            </a:r>
            <a:r>
              <a:rPr lang="fr-FR" sz="3200" dirty="0" smtClean="0">
                <a:solidFill>
                  <a:srgbClr val="000000"/>
                </a:solidFill>
                <a:latin typeface="Calibri"/>
                <a:ea typeface="Calibri" pitchFamily="34" charset="0"/>
                <a:cs typeface="Times New Roman" pitchFamily="18" charset="0"/>
              </a:rPr>
              <a:t>é</a:t>
            </a:r>
            <a:r>
              <a:rPr lang="fr-FR" sz="3200" dirty="0" smtClean="0">
                <a:solidFill>
                  <a:srgbClr val="000000"/>
                </a:solidFill>
                <a:latin typeface="Times New Roman" pitchFamily="18" charset="0"/>
                <a:ea typeface="Calibri" pitchFamily="34" charset="0"/>
                <a:cs typeface="Times New Roman" pitchFamily="18" charset="0"/>
              </a:rPr>
              <a:t>aniques : la plus dense, g</a:t>
            </a:r>
            <a:r>
              <a:rPr lang="fr-FR" sz="3200" dirty="0" smtClean="0">
                <a:solidFill>
                  <a:srgbClr val="000000"/>
                </a:solidFill>
                <a:latin typeface="Calibri"/>
                <a:ea typeface="Calibri" pitchFamily="34" charset="0"/>
                <a:cs typeface="Times New Roman" pitchFamily="18" charset="0"/>
              </a:rPr>
              <a:t>é</a:t>
            </a:r>
            <a:r>
              <a:rPr lang="fr-FR" sz="3200" dirty="0" smtClean="0">
                <a:solidFill>
                  <a:srgbClr val="000000"/>
                </a:solidFill>
                <a:latin typeface="Times New Roman" pitchFamily="18" charset="0"/>
                <a:ea typeface="Calibri" pitchFamily="34" charset="0"/>
                <a:cs typeface="Times New Roman" pitchFamily="18" charset="0"/>
              </a:rPr>
              <a:t>n</a:t>
            </a:r>
            <a:r>
              <a:rPr lang="fr-FR" sz="3200" dirty="0" smtClean="0">
                <a:solidFill>
                  <a:srgbClr val="000000"/>
                </a:solidFill>
                <a:latin typeface="Calibri"/>
                <a:ea typeface="Calibri" pitchFamily="34" charset="0"/>
                <a:cs typeface="Times New Roman" pitchFamily="18" charset="0"/>
              </a:rPr>
              <a:t>é</a:t>
            </a:r>
            <a:r>
              <a:rPr lang="fr-FR" sz="3200" dirty="0" smtClean="0">
                <a:solidFill>
                  <a:srgbClr val="000000"/>
                </a:solidFill>
                <a:latin typeface="Times New Roman" pitchFamily="18" charset="0"/>
                <a:ea typeface="Calibri" pitchFamily="34" charset="0"/>
                <a:cs typeface="Times New Roman" pitchFamily="18" charset="0"/>
              </a:rPr>
              <a:t>ralement la plus vieille s'enfonce sous l'autre pour former une zone de subduction</a:t>
            </a:r>
            <a:endParaRPr lang="fr-FR" sz="14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down)">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wipe(down)">
                                      <p:cBhvr>
                                        <p:cTn id="17" dur="5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wipe(down)">
                                      <p:cBhvr>
                                        <p:cTn id="22"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70" name="Text Box 14"/>
          <p:cNvSpPr txBox="1">
            <a:spLocks noChangeArrowheads="1"/>
          </p:cNvSpPr>
          <p:nvPr/>
        </p:nvSpPr>
        <p:spPr bwMode="gray">
          <a:xfrm>
            <a:off x="0" y="1428736"/>
            <a:ext cx="9144000" cy="3477875"/>
          </a:xfrm>
          <a:prstGeom prst="rect">
            <a:avLst/>
          </a:prstGeom>
          <a:noFill/>
          <a:ln w="9525" algn="ctr">
            <a:noFill/>
            <a:miter lim="800000"/>
            <a:headEnd/>
            <a:tailEnd/>
          </a:ln>
          <a:effectLst/>
        </p:spPr>
        <p:txBody>
          <a:bodyPr wrap="square">
            <a:spAutoFit/>
          </a:bodyPr>
          <a:lstStyle/>
          <a:p>
            <a:pPr lvl="0" algn="ctr"/>
            <a:r>
              <a:rPr lang="fr-FR" sz="4400" dirty="0" smtClean="0">
                <a:latin typeface="Times New Roman" pitchFamily="18" charset="0"/>
                <a:cs typeface="Times New Roman" pitchFamily="18" charset="0"/>
              </a:rPr>
              <a:t>Notion de plaques lithosphériques : aussi appelées plaques tectoniques, sont des « morceaux » de la lithosphère qui reposent sur l'asthénosphère moins rigide. </a:t>
            </a:r>
            <a:endParaRPr lang="en-US" sz="4400" b="1" dirty="0">
              <a:solidFill>
                <a:srgbClr val="9900FF"/>
              </a:solidFill>
              <a:effectLst>
                <a:outerShdw blurRad="38100" dist="38100" dir="2700000" algn="tl">
                  <a:srgbClr val="C0C0C0"/>
                </a:outerShdw>
              </a:effectLst>
              <a:latin typeface="Times New Roman" pitchFamily="18" charset="0"/>
              <a:cs typeface="Times New Roman" pitchFamily="18" charset="0"/>
            </a:endParaRPr>
          </a:p>
        </p:txBody>
      </p:sp>
      <p:sp>
        <p:nvSpPr>
          <p:cNvPr id="70677" name="Text Box 18"/>
          <p:cNvSpPr txBox="1">
            <a:spLocks noChangeArrowheads="1"/>
          </p:cNvSpPr>
          <p:nvPr/>
        </p:nvSpPr>
        <p:spPr bwMode="white">
          <a:xfrm>
            <a:off x="785786" y="428604"/>
            <a:ext cx="4786346" cy="584775"/>
          </a:xfrm>
          <a:prstGeom prst="rect">
            <a:avLst/>
          </a:prstGeom>
          <a:noFill/>
          <a:ln w="9525" algn="ctr">
            <a:noFill/>
            <a:miter lim="800000"/>
            <a:headEnd/>
            <a:tailEnd/>
          </a:ln>
        </p:spPr>
        <p:txBody>
          <a:bodyPr wrap="square">
            <a:spAutoFit/>
          </a:bodyPr>
          <a:lstStyle/>
          <a:p>
            <a:pPr algn="ctr">
              <a:spcBef>
                <a:spcPct val="50000"/>
              </a:spcBef>
              <a:defRPr/>
            </a:pPr>
            <a:r>
              <a:rPr lang="fr-FR" sz="3200" b="1" i="1" dirty="0" smtClean="0">
                <a:solidFill>
                  <a:srgbClr val="003366"/>
                </a:solidFill>
                <a:effectLst>
                  <a:outerShdw blurRad="38100" dist="38100" dir="2700000" algn="tl">
                    <a:srgbClr val="C0C0C0"/>
                  </a:outerShdw>
                </a:effectLst>
                <a:cs typeface="Arial" charset="0"/>
              </a:rPr>
              <a:t>Notion de plaque</a:t>
            </a:r>
            <a:endParaRPr lang="en-US" sz="3200" b="1" i="1" dirty="0">
              <a:solidFill>
                <a:srgbClr val="003366"/>
              </a:solidFill>
              <a:effectLst>
                <a:outerShdw blurRad="38100" dist="38100" dir="2700000" algn="tl">
                  <a:srgbClr val="C0C0C0"/>
                </a:outerShdw>
              </a:effectLst>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70677"/>
                                        </p:tgtEl>
                                        <p:attrNameLst>
                                          <p:attrName>style.visibility</p:attrName>
                                        </p:attrNameLst>
                                      </p:cBhvr>
                                      <p:to>
                                        <p:strVal val="visible"/>
                                      </p:to>
                                    </p:set>
                                    <p:anim calcmode="lin" valueType="num">
                                      <p:cBhvr>
                                        <p:cTn id="7" dur="1000" fill="hold"/>
                                        <p:tgtEl>
                                          <p:spTgt spid="70677"/>
                                        </p:tgtEl>
                                        <p:attrNameLst>
                                          <p:attrName>ppt_w</p:attrName>
                                        </p:attrNameLst>
                                      </p:cBhvr>
                                      <p:tavLst>
                                        <p:tav tm="0">
                                          <p:val>
                                            <p:fltVal val="0"/>
                                          </p:val>
                                        </p:tav>
                                        <p:tav tm="100000">
                                          <p:val>
                                            <p:strVal val="#ppt_w"/>
                                          </p:val>
                                        </p:tav>
                                      </p:tavLst>
                                    </p:anim>
                                    <p:anim calcmode="lin" valueType="num">
                                      <p:cBhvr>
                                        <p:cTn id="8" dur="1000" fill="hold"/>
                                        <p:tgtEl>
                                          <p:spTgt spid="70677"/>
                                        </p:tgtEl>
                                        <p:attrNameLst>
                                          <p:attrName>ppt_h</p:attrName>
                                        </p:attrNameLst>
                                      </p:cBhvr>
                                      <p:tavLst>
                                        <p:tav tm="0">
                                          <p:val>
                                            <p:fltVal val="0"/>
                                          </p:val>
                                        </p:tav>
                                        <p:tav tm="100000">
                                          <p:val>
                                            <p:strVal val="#ppt_h"/>
                                          </p:val>
                                        </p:tav>
                                      </p:tavLst>
                                    </p:anim>
                                    <p:anim calcmode="lin" valueType="num">
                                      <p:cBhvr>
                                        <p:cTn id="9" dur="1000" fill="hold"/>
                                        <p:tgtEl>
                                          <p:spTgt spid="7067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067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70670"/>
                                        </p:tgtEl>
                                        <p:attrNameLst>
                                          <p:attrName>style.visibility</p:attrName>
                                        </p:attrNameLst>
                                      </p:cBhvr>
                                      <p:to>
                                        <p:strVal val="visible"/>
                                      </p:to>
                                    </p:set>
                                    <p:anim calcmode="lin" valueType="num">
                                      <p:cBhvr>
                                        <p:cTn id="15" dur="500" decel="50000" fill="hold">
                                          <p:stCondLst>
                                            <p:cond delay="0"/>
                                          </p:stCondLst>
                                        </p:cTn>
                                        <p:tgtEl>
                                          <p:spTgt spid="70670"/>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70670"/>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70670"/>
                                        </p:tgtEl>
                                        <p:attrNameLst>
                                          <p:attrName>ppt_w</p:attrName>
                                        </p:attrNameLst>
                                      </p:cBhvr>
                                      <p:tavLst>
                                        <p:tav tm="0">
                                          <p:val>
                                            <p:strVal val="#ppt_w*.05"/>
                                          </p:val>
                                        </p:tav>
                                        <p:tav tm="100000">
                                          <p:val>
                                            <p:strVal val="#ppt_w"/>
                                          </p:val>
                                        </p:tav>
                                      </p:tavLst>
                                    </p:anim>
                                    <p:anim calcmode="lin" valueType="num">
                                      <p:cBhvr>
                                        <p:cTn id="18" dur="1000" fill="hold"/>
                                        <p:tgtEl>
                                          <p:spTgt spid="70670"/>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70670"/>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70670"/>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70670"/>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70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70" grpId="0"/>
      <p:bldP spid="7067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nvPr/>
        </p:nvPicPr>
        <p:blipFill>
          <a:blip r:embed="rId2" cstate="print"/>
          <a:srcRect/>
          <a:stretch>
            <a:fillRect/>
          </a:stretch>
        </p:blipFill>
        <p:spPr bwMode="auto">
          <a:xfrm>
            <a:off x="0" y="0"/>
            <a:ext cx="9144000" cy="67151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8"/>
          <p:cNvSpPr txBox="1">
            <a:spLocks noChangeArrowheads="1"/>
          </p:cNvSpPr>
          <p:nvPr/>
        </p:nvSpPr>
        <p:spPr bwMode="white">
          <a:xfrm>
            <a:off x="0" y="0"/>
            <a:ext cx="9144000" cy="1323439"/>
          </a:xfrm>
          <a:prstGeom prst="rect">
            <a:avLst/>
          </a:prstGeom>
          <a:noFill/>
          <a:ln w="9525" algn="ctr">
            <a:noFill/>
            <a:miter lim="800000"/>
            <a:headEnd/>
            <a:tailEnd/>
          </a:ln>
        </p:spPr>
        <p:txBody>
          <a:bodyPr wrap="square">
            <a:spAutoFit/>
          </a:bodyPr>
          <a:lstStyle/>
          <a:p>
            <a:pPr lvl="0" algn="ctr"/>
            <a:r>
              <a:rPr lang="fr-FR" sz="4000" dirty="0" smtClean="0">
                <a:latin typeface="Times New Roman" pitchFamily="18" charset="0"/>
                <a:ea typeface="Calibri" pitchFamily="34" charset="0"/>
                <a:cs typeface="Times New Roman" pitchFamily="18" charset="0"/>
              </a:rPr>
              <a:t>Durant ces d</a:t>
            </a:r>
            <a:r>
              <a:rPr lang="fr-FR" sz="4000" dirty="0" smtClean="0">
                <a:latin typeface="Calibri"/>
                <a:ea typeface="Calibri" pitchFamily="34" charset="0"/>
                <a:cs typeface="Times New Roman" pitchFamily="18" charset="0"/>
              </a:rPr>
              <a:t>é</a:t>
            </a:r>
            <a:r>
              <a:rPr lang="fr-FR" sz="4000" dirty="0" smtClean="0">
                <a:latin typeface="Times New Roman" pitchFamily="18" charset="0"/>
                <a:ea typeface="Calibri" pitchFamily="34" charset="0"/>
                <a:cs typeface="Times New Roman" pitchFamily="18" charset="0"/>
              </a:rPr>
              <a:t>placements, deux plaques peuvent :</a:t>
            </a:r>
            <a:endParaRPr lang="fr-FR" sz="4000" dirty="0" smtClean="0">
              <a:latin typeface="Arial" pitchFamily="34" charset="0"/>
              <a:cs typeface="Arial" pitchFamily="34" charset="0"/>
            </a:endParaRPr>
          </a:p>
        </p:txBody>
      </p:sp>
      <p:sp>
        <p:nvSpPr>
          <p:cNvPr id="14" name="Text Box 14"/>
          <p:cNvSpPr txBox="1">
            <a:spLocks noChangeArrowheads="1"/>
          </p:cNvSpPr>
          <p:nvPr/>
        </p:nvSpPr>
        <p:spPr bwMode="auto">
          <a:xfrm>
            <a:off x="0" y="1643050"/>
            <a:ext cx="9144000" cy="4031873"/>
          </a:xfrm>
          <a:prstGeom prst="rect">
            <a:avLst/>
          </a:prstGeom>
          <a:noFill/>
          <a:ln w="9525">
            <a:noFill/>
            <a:miter lim="800000"/>
            <a:headEnd/>
            <a:tailEnd/>
          </a:ln>
        </p:spPr>
        <p:txBody>
          <a:bodyPr wrap="square">
            <a:spAutoFit/>
          </a:bodyPr>
          <a:lstStyle/>
          <a:p>
            <a:pPr lvl="0" algn="ctr">
              <a:buFont typeface="Arial" pitchFamily="34" charset="0"/>
              <a:buChar char="•"/>
            </a:pPr>
            <a:r>
              <a:rPr lang="fr-FR" sz="3200" b="1" dirty="0" smtClean="0">
                <a:solidFill>
                  <a:srgbClr val="FF0000"/>
                </a:solidFill>
                <a:latin typeface="Times New Roman" pitchFamily="18" charset="0"/>
                <a:ea typeface="Calibri" pitchFamily="34" charset="0"/>
                <a:cs typeface="Times New Roman" pitchFamily="18" charset="0"/>
              </a:rPr>
              <a:t> S'</a:t>
            </a:r>
            <a:r>
              <a:rPr lang="fr-FR" sz="3200" b="1" dirty="0" smtClean="0">
                <a:solidFill>
                  <a:srgbClr val="FF0000"/>
                </a:solidFill>
                <a:latin typeface="Calibri"/>
                <a:ea typeface="Calibri" pitchFamily="34" charset="0"/>
                <a:cs typeface="Times New Roman" pitchFamily="18" charset="0"/>
              </a:rPr>
              <a:t>é</a:t>
            </a:r>
            <a:r>
              <a:rPr lang="fr-FR" sz="3200" b="1" dirty="0" smtClean="0">
                <a:solidFill>
                  <a:srgbClr val="FF0000"/>
                </a:solidFill>
                <a:latin typeface="Times New Roman" pitchFamily="18" charset="0"/>
                <a:ea typeface="Calibri" pitchFamily="34" charset="0"/>
                <a:cs typeface="Times New Roman" pitchFamily="18" charset="0"/>
              </a:rPr>
              <a:t>carter</a:t>
            </a:r>
            <a:r>
              <a:rPr lang="fr-FR" sz="3200" dirty="0" smtClean="0">
                <a:latin typeface="Times New Roman" pitchFamily="18" charset="0"/>
                <a:ea typeface="Calibri" pitchFamily="34" charset="0"/>
                <a:cs typeface="Times New Roman" pitchFamily="18" charset="0"/>
              </a:rPr>
              <a:t> l'une de l'autre. Elles sont alors dites </a:t>
            </a:r>
            <a:r>
              <a:rPr lang="fr-FR" sz="3200" b="1" dirty="0" smtClean="0">
                <a:solidFill>
                  <a:srgbClr val="FF0000"/>
                </a:solidFill>
                <a:latin typeface="Times New Roman" pitchFamily="18" charset="0"/>
                <a:ea typeface="Calibri" pitchFamily="34" charset="0"/>
                <a:cs typeface="Times New Roman" pitchFamily="18" charset="0"/>
              </a:rPr>
              <a:t>divergentes</a:t>
            </a:r>
            <a:r>
              <a:rPr lang="fr-FR" sz="3200" dirty="0" smtClean="0">
                <a:latin typeface="Times New Roman" pitchFamily="18" charset="0"/>
                <a:ea typeface="Calibri" pitchFamily="34" charset="0"/>
                <a:cs typeface="Times New Roman" pitchFamily="18" charset="0"/>
              </a:rPr>
              <a:t>. </a:t>
            </a:r>
          </a:p>
          <a:p>
            <a:pPr lvl="0" algn="ctr">
              <a:buFont typeface="Arial" pitchFamily="34" charset="0"/>
              <a:buChar char="•"/>
            </a:pPr>
            <a:r>
              <a:rPr lang="fr-FR" sz="3200" dirty="0" smtClean="0">
                <a:latin typeface="Times New Roman" pitchFamily="18" charset="0"/>
                <a:ea typeface="Calibri" pitchFamily="34" charset="0"/>
                <a:cs typeface="Times New Roman" pitchFamily="18" charset="0"/>
              </a:rPr>
              <a:t> Ce ph</a:t>
            </a:r>
            <a:r>
              <a:rPr lang="fr-FR" sz="3200" dirty="0" smtClean="0">
                <a:latin typeface="Calibri"/>
                <a:ea typeface="Calibri" pitchFamily="34" charset="0"/>
                <a:cs typeface="Times New Roman" pitchFamily="18" charset="0"/>
              </a:rPr>
              <a:t>é</a:t>
            </a:r>
            <a:r>
              <a:rPr lang="fr-FR" sz="3200" dirty="0" smtClean="0">
                <a:latin typeface="Times New Roman" pitchFamily="18" charset="0"/>
                <a:ea typeface="Calibri" pitchFamily="34" charset="0"/>
                <a:cs typeface="Times New Roman" pitchFamily="18" charset="0"/>
              </a:rPr>
              <a:t>nom</a:t>
            </a:r>
            <a:r>
              <a:rPr lang="fr-FR" sz="3200" dirty="0" smtClean="0">
                <a:latin typeface="Calibri"/>
                <a:ea typeface="Calibri" pitchFamily="34" charset="0"/>
                <a:cs typeface="Times New Roman" pitchFamily="18" charset="0"/>
              </a:rPr>
              <a:t>è</a:t>
            </a:r>
            <a:r>
              <a:rPr lang="fr-FR" sz="3200" dirty="0" smtClean="0">
                <a:latin typeface="Times New Roman" pitchFamily="18" charset="0"/>
                <a:ea typeface="Calibri" pitchFamily="34" charset="0"/>
                <a:cs typeface="Times New Roman" pitchFamily="18" charset="0"/>
              </a:rPr>
              <a:t>ne survient  principalement  au  fond  des  oc</a:t>
            </a:r>
            <a:r>
              <a:rPr lang="fr-FR" sz="3200" dirty="0" smtClean="0">
                <a:latin typeface="Calibri"/>
                <a:ea typeface="Calibri" pitchFamily="34" charset="0"/>
                <a:cs typeface="Times New Roman" pitchFamily="18" charset="0"/>
              </a:rPr>
              <a:t>é</a:t>
            </a:r>
            <a:r>
              <a:rPr lang="fr-FR" sz="3200" dirty="0" smtClean="0">
                <a:latin typeface="Times New Roman" pitchFamily="18" charset="0"/>
                <a:ea typeface="Calibri" pitchFamily="34" charset="0"/>
                <a:cs typeface="Times New Roman" pitchFamily="18" charset="0"/>
              </a:rPr>
              <a:t>ans,  au  niveau  des  </a:t>
            </a:r>
            <a:r>
              <a:rPr lang="fr-FR" sz="3200" b="1" dirty="0" smtClean="0">
                <a:solidFill>
                  <a:srgbClr val="FF0000"/>
                </a:solidFill>
                <a:latin typeface="Times New Roman" pitchFamily="18" charset="0"/>
                <a:ea typeface="Calibri" pitchFamily="34" charset="0"/>
                <a:cs typeface="Times New Roman" pitchFamily="18" charset="0"/>
              </a:rPr>
              <a:t>dorsales oc</a:t>
            </a:r>
            <a:r>
              <a:rPr lang="fr-FR" sz="3200" b="1" dirty="0" smtClean="0">
                <a:solidFill>
                  <a:srgbClr val="FF0000"/>
                </a:solidFill>
                <a:latin typeface="Calibri"/>
                <a:ea typeface="Calibri" pitchFamily="34" charset="0"/>
                <a:cs typeface="Times New Roman" pitchFamily="18" charset="0"/>
              </a:rPr>
              <a:t>é</a:t>
            </a:r>
            <a:r>
              <a:rPr lang="fr-FR" sz="3200" b="1" dirty="0" smtClean="0">
                <a:solidFill>
                  <a:srgbClr val="FF0000"/>
                </a:solidFill>
                <a:latin typeface="Times New Roman" pitchFamily="18" charset="0"/>
                <a:ea typeface="Calibri" pitchFamily="34" charset="0"/>
                <a:cs typeface="Times New Roman" pitchFamily="18" charset="0"/>
              </a:rPr>
              <a:t>aniques</a:t>
            </a:r>
            <a:r>
              <a:rPr lang="fr-FR" sz="3200" dirty="0" smtClean="0">
                <a:latin typeface="Times New Roman" pitchFamily="18" charset="0"/>
                <a:ea typeface="Calibri" pitchFamily="34" charset="0"/>
                <a:cs typeface="Times New Roman" pitchFamily="18" charset="0"/>
              </a:rPr>
              <a:t>, mais aussi en quelques endroits sur les  continents (on parle alors de </a:t>
            </a:r>
            <a:r>
              <a:rPr lang="fr-FR" sz="3200" b="1" dirty="0" smtClean="0">
                <a:solidFill>
                  <a:srgbClr val="FF0000"/>
                </a:solidFill>
                <a:latin typeface="Times New Roman" pitchFamily="18" charset="0"/>
                <a:ea typeface="Calibri" pitchFamily="34" charset="0"/>
                <a:cs typeface="Times New Roman" pitchFamily="18" charset="0"/>
              </a:rPr>
              <a:t>rifts</a:t>
            </a:r>
            <a:r>
              <a:rPr lang="fr-FR" sz="3200" dirty="0" smtClean="0">
                <a:latin typeface="Times New Roman" pitchFamily="18" charset="0"/>
                <a:ea typeface="Calibri" pitchFamily="34" charset="0"/>
                <a:cs typeface="Times New Roman" pitchFamily="18" charset="0"/>
              </a:rPr>
              <a:t>). L'espace lib</a:t>
            </a:r>
            <a:r>
              <a:rPr lang="fr-FR" sz="3200" dirty="0" smtClean="0">
                <a:latin typeface="Calibri"/>
                <a:ea typeface="Calibri" pitchFamily="34" charset="0"/>
                <a:cs typeface="Times New Roman" pitchFamily="18" charset="0"/>
              </a:rPr>
              <a:t>é</a:t>
            </a:r>
            <a:r>
              <a:rPr lang="fr-FR" sz="3200" dirty="0" smtClean="0">
                <a:latin typeface="Times New Roman" pitchFamily="18" charset="0"/>
                <a:ea typeface="Calibri" pitchFamily="34" charset="0"/>
                <a:cs typeface="Times New Roman" pitchFamily="18" charset="0"/>
              </a:rPr>
              <a:t>r</a:t>
            </a:r>
            <a:r>
              <a:rPr lang="fr-FR" sz="3200" dirty="0" smtClean="0">
                <a:latin typeface="Calibri"/>
                <a:ea typeface="Calibri" pitchFamily="34" charset="0"/>
                <a:cs typeface="Times New Roman" pitchFamily="18" charset="0"/>
              </a:rPr>
              <a:t>é</a:t>
            </a:r>
            <a:r>
              <a:rPr lang="fr-FR" sz="3200" dirty="0" smtClean="0">
                <a:latin typeface="Times New Roman" pitchFamily="18" charset="0"/>
                <a:ea typeface="Calibri" pitchFamily="34" charset="0"/>
                <a:cs typeface="Times New Roman" pitchFamily="18" charset="0"/>
              </a:rPr>
              <a:t> suite </a:t>
            </a:r>
            <a:r>
              <a:rPr lang="fr-FR" sz="3200" dirty="0" smtClean="0">
                <a:latin typeface="Calibri"/>
                <a:ea typeface="Calibri" pitchFamily="34" charset="0"/>
                <a:cs typeface="Times New Roman" pitchFamily="18" charset="0"/>
              </a:rPr>
              <a:t>à</a:t>
            </a:r>
            <a:r>
              <a:rPr lang="fr-FR" sz="3200" dirty="0" smtClean="0">
                <a:latin typeface="Times New Roman" pitchFamily="18" charset="0"/>
                <a:ea typeface="Calibri" pitchFamily="34" charset="0"/>
                <a:cs typeface="Times New Roman" pitchFamily="18" charset="0"/>
              </a:rPr>
              <a:t> l</a:t>
            </a:r>
            <a:r>
              <a:rPr lang="fr-FR" sz="3200" dirty="0" smtClean="0">
                <a:latin typeface="Calibri"/>
                <a:ea typeface="Calibri" pitchFamily="34" charset="0"/>
                <a:cs typeface="Times New Roman" pitchFamily="18" charset="0"/>
              </a:rPr>
              <a:t>’é</a:t>
            </a:r>
            <a:r>
              <a:rPr lang="fr-FR" sz="3200" dirty="0" smtClean="0">
                <a:latin typeface="Times New Roman" pitchFamily="18" charset="0"/>
                <a:ea typeface="Calibri" pitchFamily="34" charset="0"/>
                <a:cs typeface="Times New Roman" pitchFamily="18" charset="0"/>
              </a:rPr>
              <a:t>cartement des plaques est combl</a:t>
            </a:r>
            <a:r>
              <a:rPr lang="fr-FR" sz="3200" dirty="0" smtClean="0">
                <a:latin typeface="Calibri"/>
                <a:ea typeface="Calibri" pitchFamily="34" charset="0"/>
                <a:cs typeface="Times New Roman" pitchFamily="18" charset="0"/>
              </a:rPr>
              <a:t>é</a:t>
            </a:r>
            <a:r>
              <a:rPr lang="fr-FR" sz="3200" dirty="0" smtClean="0">
                <a:latin typeface="Times New Roman" pitchFamily="18" charset="0"/>
                <a:ea typeface="Calibri" pitchFamily="34" charset="0"/>
                <a:cs typeface="Times New Roman" pitchFamily="18" charset="0"/>
              </a:rPr>
              <a:t> par du magma qui refroidit rapidement donnant</a:t>
            </a:r>
            <a:r>
              <a:rPr lang="ar-MA" sz="3200" b="1" dirty="0" smtClean="0"/>
              <a:t> </a:t>
            </a:r>
            <a:r>
              <a:rPr lang="fr-FR" sz="3200" b="1" dirty="0" smtClean="0"/>
              <a:t> le basalte</a:t>
            </a:r>
            <a:endParaRPr lang="ar-MA" sz="32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wipe(down)">
                                      <p:cBhvr>
                                        <p:cTn id="15" dur="500"/>
                                        <p:tgtEl>
                                          <p:spTgt spid="1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wipe(down)">
                                      <p:cBhvr>
                                        <p:cTn id="20"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8"/>
          <p:cNvSpPr txBox="1">
            <a:spLocks noChangeArrowheads="1"/>
          </p:cNvSpPr>
          <p:nvPr/>
        </p:nvSpPr>
        <p:spPr bwMode="white">
          <a:xfrm>
            <a:off x="0" y="0"/>
            <a:ext cx="9144000" cy="1323439"/>
          </a:xfrm>
          <a:prstGeom prst="rect">
            <a:avLst/>
          </a:prstGeom>
          <a:noFill/>
          <a:ln w="9525" algn="ctr">
            <a:noFill/>
            <a:miter lim="800000"/>
            <a:headEnd/>
            <a:tailEnd/>
          </a:ln>
        </p:spPr>
        <p:txBody>
          <a:bodyPr wrap="square">
            <a:spAutoFit/>
          </a:bodyPr>
          <a:lstStyle/>
          <a:p>
            <a:pPr lvl="0" algn="ctr"/>
            <a:r>
              <a:rPr lang="fr-FR" sz="4000" dirty="0" smtClean="0">
                <a:latin typeface="Times New Roman" pitchFamily="18" charset="0"/>
                <a:ea typeface="Calibri" pitchFamily="34" charset="0"/>
                <a:cs typeface="Times New Roman" pitchFamily="18" charset="0"/>
              </a:rPr>
              <a:t>Durant ces d</a:t>
            </a:r>
            <a:r>
              <a:rPr lang="fr-FR" sz="4000" dirty="0" smtClean="0">
                <a:latin typeface="Calibri"/>
                <a:ea typeface="Calibri" pitchFamily="34" charset="0"/>
                <a:cs typeface="Times New Roman" pitchFamily="18" charset="0"/>
              </a:rPr>
              <a:t>é</a:t>
            </a:r>
            <a:r>
              <a:rPr lang="fr-FR" sz="4000" dirty="0" smtClean="0">
                <a:latin typeface="Times New Roman" pitchFamily="18" charset="0"/>
                <a:ea typeface="Calibri" pitchFamily="34" charset="0"/>
                <a:cs typeface="Times New Roman" pitchFamily="18" charset="0"/>
              </a:rPr>
              <a:t>placements, deux plaques peuvent :</a:t>
            </a:r>
            <a:endParaRPr lang="fr-FR" sz="4000" dirty="0" smtClean="0">
              <a:latin typeface="Arial" pitchFamily="34" charset="0"/>
              <a:cs typeface="Arial" pitchFamily="34" charset="0"/>
            </a:endParaRPr>
          </a:p>
        </p:txBody>
      </p:sp>
      <p:sp>
        <p:nvSpPr>
          <p:cNvPr id="14" name="Text Box 14"/>
          <p:cNvSpPr txBox="1">
            <a:spLocks noChangeArrowheads="1"/>
          </p:cNvSpPr>
          <p:nvPr/>
        </p:nvSpPr>
        <p:spPr bwMode="auto">
          <a:xfrm>
            <a:off x="0" y="2071678"/>
            <a:ext cx="9144000" cy="2862322"/>
          </a:xfrm>
          <a:prstGeom prst="rect">
            <a:avLst/>
          </a:prstGeom>
          <a:noFill/>
          <a:ln w="9525">
            <a:noFill/>
            <a:miter lim="800000"/>
            <a:headEnd/>
            <a:tailEnd/>
          </a:ln>
        </p:spPr>
        <p:txBody>
          <a:bodyPr wrap="square">
            <a:spAutoFit/>
          </a:bodyPr>
          <a:lstStyle/>
          <a:p>
            <a:pPr lvl="0" algn="ctr"/>
            <a:r>
              <a:rPr lang="fr-FR" sz="6000" b="1" dirty="0" smtClean="0">
                <a:solidFill>
                  <a:srgbClr val="FF0000"/>
                </a:solidFill>
                <a:latin typeface="Times New Roman" pitchFamily="18" charset="0"/>
                <a:ea typeface="Calibri" pitchFamily="34" charset="0"/>
                <a:cs typeface="Times New Roman" pitchFamily="18" charset="0"/>
              </a:rPr>
              <a:t> Les </a:t>
            </a:r>
            <a:r>
              <a:rPr lang="fr-FR" sz="6000" dirty="0" smtClean="0">
                <a:latin typeface="Times New Roman" pitchFamily="18" charset="0"/>
                <a:cs typeface="Times New Roman" pitchFamily="18" charset="0"/>
              </a:rPr>
              <a:t>deux plaques peuvent tout simplement </a:t>
            </a:r>
            <a:r>
              <a:rPr lang="fr-FR" sz="6000" b="1" dirty="0" smtClean="0">
                <a:solidFill>
                  <a:srgbClr val="FF0000"/>
                </a:solidFill>
                <a:latin typeface="Times New Roman" pitchFamily="18" charset="0"/>
                <a:cs typeface="Times New Roman" pitchFamily="18" charset="0"/>
              </a:rPr>
              <a:t>coulisser</a:t>
            </a:r>
            <a:r>
              <a:rPr lang="fr-FR" sz="6000" dirty="0" smtClean="0">
                <a:latin typeface="Times New Roman" pitchFamily="18" charset="0"/>
                <a:cs typeface="Times New Roman" pitchFamily="18" charset="0"/>
              </a:rPr>
              <a:t> l'une contre l'autre.</a:t>
            </a:r>
            <a:endParaRPr lang="fr-FR" sz="6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wipe(down)">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2927</TotalTime>
  <Words>1976</Words>
  <Application>Microsoft Office PowerPoint</Application>
  <PresentationFormat>Affichage à l'écran (4:3)</PresentationFormat>
  <Paragraphs>177</Paragraphs>
  <Slides>48</Slides>
  <Notes>1</Notes>
  <HiddenSlides>0</HiddenSlides>
  <MMClips>0</MMClips>
  <ScaleCrop>false</ScaleCrop>
  <HeadingPairs>
    <vt:vector size="4" baseType="variant">
      <vt:variant>
        <vt:lpstr>Thème</vt:lpstr>
      </vt:variant>
      <vt:variant>
        <vt:i4>1</vt:i4>
      </vt:variant>
      <vt:variant>
        <vt:lpstr>Titres des diapositives</vt:lpstr>
      </vt:variant>
      <vt:variant>
        <vt:i4>48</vt:i4>
      </vt:variant>
    </vt:vector>
  </HeadingPairs>
  <TitlesOfParts>
    <vt:vector size="49"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ilyacom</dc:creator>
  <cp:lastModifiedBy>Azzouz</cp:lastModifiedBy>
  <cp:revision>325</cp:revision>
  <dcterms:created xsi:type="dcterms:W3CDTF">2009-10-28T15:42:55Z</dcterms:created>
  <dcterms:modified xsi:type="dcterms:W3CDTF">2020-03-17T13:12:30Z</dcterms:modified>
</cp:coreProperties>
</file>